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5"/>
  </p:notesMasterIdLst>
  <p:handoutMasterIdLst>
    <p:handoutMasterId r:id="rId36"/>
  </p:handoutMasterIdLst>
  <p:sldIdLst>
    <p:sldId id="361" r:id="rId2"/>
    <p:sldId id="306" r:id="rId3"/>
    <p:sldId id="320" r:id="rId4"/>
    <p:sldId id="315" r:id="rId5"/>
    <p:sldId id="322" r:id="rId6"/>
    <p:sldId id="323" r:id="rId7"/>
    <p:sldId id="324" r:id="rId8"/>
    <p:sldId id="307" r:id="rId9"/>
    <p:sldId id="326" r:id="rId10"/>
    <p:sldId id="358" r:id="rId11"/>
    <p:sldId id="328" r:id="rId12"/>
    <p:sldId id="329" r:id="rId13"/>
    <p:sldId id="330" r:id="rId14"/>
    <p:sldId id="331" r:id="rId15"/>
    <p:sldId id="359" r:id="rId16"/>
    <p:sldId id="360" r:id="rId17"/>
    <p:sldId id="333" r:id="rId18"/>
    <p:sldId id="316" r:id="rId19"/>
    <p:sldId id="335" r:id="rId20"/>
    <p:sldId id="336" r:id="rId21"/>
    <p:sldId id="337" r:id="rId22"/>
    <p:sldId id="338" r:id="rId23"/>
    <p:sldId id="339" r:id="rId24"/>
    <p:sldId id="340" r:id="rId25"/>
    <p:sldId id="341" r:id="rId26"/>
    <p:sldId id="342" r:id="rId27"/>
    <p:sldId id="343" r:id="rId28"/>
    <p:sldId id="344" r:id="rId29"/>
    <p:sldId id="345" r:id="rId30"/>
    <p:sldId id="346" r:id="rId31"/>
    <p:sldId id="347" r:id="rId32"/>
    <p:sldId id="308" r:id="rId33"/>
    <p:sldId id="354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41200"/>
    <a:srgbClr val="703F00"/>
    <a:srgbClr val="9A2C00"/>
    <a:srgbClr val="A3D7BC"/>
    <a:srgbClr val="69C39A"/>
    <a:srgbClr val="FFFFCC"/>
    <a:srgbClr val="006600"/>
    <a:srgbClr val="797E9F"/>
    <a:srgbClr val="BBB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84" autoAdjust="0"/>
    <p:restoredTop sz="95748" autoAdjust="0"/>
  </p:normalViewPr>
  <p:slideViewPr>
    <p:cSldViewPr>
      <p:cViewPr varScale="1">
        <p:scale>
          <a:sx n="105" d="100"/>
          <a:sy n="105" d="100"/>
        </p:scale>
        <p:origin x="144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F14A00-462F-41DE-A8C6-59285A631C4E}" type="doc">
      <dgm:prSet loTypeId="urn:microsoft.com/office/officeart/2005/8/layout/matrix1" loCatId="matri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756B9A4-1CC2-4679-8D16-2BF411D3AD8D}">
      <dgm:prSet custT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 lIns="0" tIns="457200" rIns="640080" bIns="0"/>
        <a:lstStyle/>
        <a:p>
          <a:pPr rtl="0"/>
          <a:r>
            <a: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Important </a:t>
          </a:r>
          <a:br>
            <a: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geo</a:t>
          </a:r>
          <a:r>
            <a:rPr lang="en-US" sz="28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political</a:t>
          </a:r>
          <a:br>
            <a:rPr lang="en-US" sz="28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trends</a:t>
          </a:r>
        </a:p>
      </dgm:t>
    </dgm:pt>
    <dgm:pt modelId="{7831A06D-DD81-4614-B446-56306BEDB1AD}" type="parTrans" cxnId="{6ECAD897-04C1-43B0-8877-DF0378856BA5}">
      <dgm:prSet/>
      <dgm:spPr/>
      <dgm:t>
        <a:bodyPr/>
        <a:lstStyle/>
        <a:p>
          <a:endParaRPr lang="en-U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CB83AD6-4D5C-4939-8CB4-179F8EF96626}" type="sibTrans" cxnId="{6ECAD897-04C1-43B0-8877-DF0378856BA5}">
      <dgm:prSet/>
      <dgm:spPr/>
      <dgm:t>
        <a:bodyPr/>
        <a:lstStyle/>
        <a:p>
          <a:endParaRPr lang="en-U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34470B1-2DF3-4525-93A6-06F2B17E80CC}">
      <dgm:prSet custT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 lIns="274320" tIns="365760" rIns="0" bIns="0"/>
        <a:lstStyle/>
        <a:p>
          <a:pPr rtl="0"/>
          <a:r>
            <a: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Critical</a:t>
          </a:r>
          <a:br>
            <a: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global niche</a:t>
          </a:r>
          <a:br>
            <a: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markets</a:t>
          </a:r>
        </a:p>
      </dgm:t>
    </dgm:pt>
    <dgm:pt modelId="{226F3516-2796-42F3-902A-CDFCD3A764B7}" type="parTrans" cxnId="{B779C966-2C71-46A0-A153-DA20059F0FDF}">
      <dgm:prSet/>
      <dgm:spPr/>
      <dgm:t>
        <a:bodyPr/>
        <a:lstStyle/>
        <a:p>
          <a:endParaRPr lang="en-U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7D51B65-F99D-4F33-B94D-41374BAA7DEC}" type="sibTrans" cxnId="{B779C966-2C71-46A0-A153-DA20059F0FDF}">
      <dgm:prSet/>
      <dgm:spPr/>
      <dgm:t>
        <a:bodyPr/>
        <a:lstStyle/>
        <a:p>
          <a:endParaRPr lang="en-U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D1B78EB-735D-4051-A4C4-D045D1546F8F}">
      <dgm:prSet custT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 lIns="0" tIns="0" rIns="548640" bIns="548640" anchor="ctr" anchorCtr="0"/>
        <a:lstStyle/>
        <a:p>
          <a:pPr rtl="0"/>
          <a:r>
            <a: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Growth of </a:t>
          </a:r>
          <a:br>
            <a: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informal economy</a:t>
          </a:r>
        </a:p>
      </dgm:t>
    </dgm:pt>
    <dgm:pt modelId="{AB7FD497-5D66-46F4-B3CF-859A88F1F6D4}" type="parTrans" cxnId="{78D3DB5E-9E71-4AFE-80D5-2908A470502D}">
      <dgm:prSet/>
      <dgm:spPr/>
      <dgm:t>
        <a:bodyPr/>
        <a:lstStyle/>
        <a:p>
          <a:endParaRPr lang="en-U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4AFEFB6-E30D-44B7-87CB-638FF169DA3F}" type="sibTrans" cxnId="{78D3DB5E-9E71-4AFE-80D5-2908A470502D}">
      <dgm:prSet/>
      <dgm:spPr/>
      <dgm:t>
        <a:bodyPr/>
        <a:lstStyle/>
        <a:p>
          <a:endParaRPr lang="en-U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E1D61EF-15E2-48AF-B6D4-6B4C164A3FDD}">
      <dgm:prSet custT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 lIns="548640" tIns="91440" rIns="91440" bIns="274320" anchor="b" anchorCtr="0"/>
        <a:lstStyle/>
        <a:p>
          <a:pPr rtl="0"/>
          <a:r>
            <a: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Different </a:t>
          </a:r>
          <a:br>
            <a: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cultural and institutional </a:t>
          </a:r>
          <a:br>
            <a: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attributes</a:t>
          </a:r>
        </a:p>
      </dgm:t>
    </dgm:pt>
    <dgm:pt modelId="{5FDD35C0-1977-4230-92A4-A3C488F17DE7}" type="parTrans" cxnId="{21C24D42-174F-4C8A-A317-650762A624BA}">
      <dgm:prSet/>
      <dgm:spPr/>
      <dgm:t>
        <a:bodyPr/>
        <a:lstStyle/>
        <a:p>
          <a:endParaRPr lang="en-U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6A9632E-213E-4043-9782-03159229009F}" type="sibTrans" cxnId="{21C24D42-174F-4C8A-A317-650762A624BA}">
      <dgm:prSet/>
      <dgm:spPr/>
      <dgm:t>
        <a:bodyPr/>
        <a:lstStyle/>
        <a:p>
          <a:endParaRPr lang="en-U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7C05D6-5737-4ED1-B7AC-003BF71FDF9F}">
      <dgm:prSet/>
      <dgm:spPr/>
      <dgm:t>
        <a:bodyPr/>
        <a:lstStyle/>
        <a:p>
          <a:pPr rtl="0"/>
          <a:r>
            <a:rPr lang="en-US" dirty="0"/>
            <a:t>Global focusing</a:t>
          </a:r>
        </a:p>
      </dgm:t>
    </dgm:pt>
    <dgm:pt modelId="{796ABBDC-32FF-4C4F-A26D-BBB569BDFFEF}" type="sibTrans" cxnId="{BD48B93C-8BC7-4091-8509-610AC0B76EDE}">
      <dgm:prSet/>
      <dgm:spPr/>
      <dgm:t>
        <a:bodyPr/>
        <a:lstStyle/>
        <a:p>
          <a:endParaRPr lang="en-U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D1679BE-7C7F-4071-AD95-E061DEE02578}" type="parTrans" cxnId="{BD48B93C-8BC7-4091-8509-610AC0B76EDE}">
      <dgm:prSet/>
      <dgm:spPr/>
      <dgm:t>
        <a:bodyPr/>
        <a:lstStyle/>
        <a:p>
          <a:endParaRPr lang="en-US" sz="24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6AD554F-064F-4D9A-8BDF-0E05047EBA3B}" type="pres">
      <dgm:prSet presAssocID="{74F14A00-462F-41DE-A8C6-59285A631C4E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35D0BA1-D2DE-4E2B-92BE-542996CD6E7C}" type="pres">
      <dgm:prSet presAssocID="{74F14A00-462F-41DE-A8C6-59285A631C4E}" presName="matrix" presStyleCnt="0"/>
      <dgm:spPr>
        <a:sp3d>
          <a:bevelT w="190500" h="38100"/>
        </a:sp3d>
      </dgm:spPr>
    </dgm:pt>
    <dgm:pt modelId="{2C4BD571-68F3-4B3D-BD7E-BEF23526FECA}" type="pres">
      <dgm:prSet presAssocID="{74F14A00-462F-41DE-A8C6-59285A631C4E}" presName="tile1" presStyleLbl="node1" presStyleIdx="0" presStyleCnt="4" custLinFactNeighborY="-3817"/>
      <dgm:spPr/>
    </dgm:pt>
    <dgm:pt modelId="{A91C1685-B6AB-4D41-8B51-5E402C6D5D40}" type="pres">
      <dgm:prSet presAssocID="{74F14A00-462F-41DE-A8C6-59285A631C4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AE59BC2-BC2D-4626-BDD1-36F24614BBC6}" type="pres">
      <dgm:prSet presAssocID="{74F14A00-462F-41DE-A8C6-59285A631C4E}" presName="tile2" presStyleLbl="node1" presStyleIdx="1" presStyleCnt="4"/>
      <dgm:spPr/>
    </dgm:pt>
    <dgm:pt modelId="{01CA580C-C40B-4964-9BCE-E77F82225099}" type="pres">
      <dgm:prSet presAssocID="{74F14A00-462F-41DE-A8C6-59285A631C4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B0946F4-1B27-4A3D-A8DF-EF548E75A4F7}" type="pres">
      <dgm:prSet presAssocID="{74F14A00-462F-41DE-A8C6-59285A631C4E}" presName="tile3" presStyleLbl="node1" presStyleIdx="2" presStyleCnt="4"/>
      <dgm:spPr/>
    </dgm:pt>
    <dgm:pt modelId="{AA0E4C85-C11B-4647-BB4F-76BE359828C8}" type="pres">
      <dgm:prSet presAssocID="{74F14A00-462F-41DE-A8C6-59285A631C4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3558816-BA68-4F0D-AF9D-817A1F9083D4}" type="pres">
      <dgm:prSet presAssocID="{74F14A00-462F-41DE-A8C6-59285A631C4E}" presName="tile4" presStyleLbl="node1" presStyleIdx="3" presStyleCnt="4"/>
      <dgm:spPr/>
    </dgm:pt>
    <dgm:pt modelId="{EAEEED10-83CB-4552-9687-45A98A7D4F29}" type="pres">
      <dgm:prSet presAssocID="{74F14A00-462F-41DE-A8C6-59285A631C4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CC936D83-50DB-42FF-9B10-9306F3B31D70}" type="pres">
      <dgm:prSet presAssocID="{74F14A00-462F-41DE-A8C6-59285A631C4E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F7ACCA00-A318-4EB3-BEA8-9105DA456008}" type="presOf" srcId="{3756B9A4-1CC2-4679-8D16-2BF411D3AD8D}" destId="{2C4BD571-68F3-4B3D-BD7E-BEF23526FECA}" srcOrd="0" destOrd="0" presId="urn:microsoft.com/office/officeart/2005/8/layout/matrix1"/>
    <dgm:cxn modelId="{EA69CC1B-8F73-40AB-ABD6-9CA1DE5EDEE7}" type="presOf" srcId="{DE1D61EF-15E2-48AF-B6D4-6B4C164A3FDD}" destId="{EAEEED10-83CB-4552-9687-45A98A7D4F29}" srcOrd="1" destOrd="0" presId="urn:microsoft.com/office/officeart/2005/8/layout/matrix1"/>
    <dgm:cxn modelId="{BD48B93C-8BC7-4091-8509-610AC0B76EDE}" srcId="{74F14A00-462F-41DE-A8C6-59285A631C4E}" destId="{A47C05D6-5737-4ED1-B7AC-003BF71FDF9F}" srcOrd="0" destOrd="0" parTransId="{DD1679BE-7C7F-4071-AD95-E061DEE02578}" sibTransId="{796ABBDC-32FF-4C4F-A26D-BBB569BDFFEF}"/>
    <dgm:cxn modelId="{21C24D42-174F-4C8A-A317-650762A624BA}" srcId="{A47C05D6-5737-4ED1-B7AC-003BF71FDF9F}" destId="{DE1D61EF-15E2-48AF-B6D4-6B4C164A3FDD}" srcOrd="3" destOrd="0" parTransId="{5FDD35C0-1977-4230-92A4-A3C488F17DE7}" sibTransId="{B6A9632E-213E-4043-9782-03159229009F}"/>
    <dgm:cxn modelId="{7A4F484D-52D2-4272-AE69-8A83D598EADF}" type="presOf" srcId="{DE1D61EF-15E2-48AF-B6D4-6B4C164A3FDD}" destId="{F3558816-BA68-4F0D-AF9D-817A1F9083D4}" srcOrd="0" destOrd="0" presId="urn:microsoft.com/office/officeart/2005/8/layout/matrix1"/>
    <dgm:cxn modelId="{38801353-93C2-410C-A4B9-5EE7C5FDA86E}" type="presOf" srcId="{1D1B78EB-735D-4051-A4C4-D045D1546F8F}" destId="{DB0946F4-1B27-4A3D-A8DF-EF548E75A4F7}" srcOrd="0" destOrd="0" presId="urn:microsoft.com/office/officeart/2005/8/layout/matrix1"/>
    <dgm:cxn modelId="{78D3DB5E-9E71-4AFE-80D5-2908A470502D}" srcId="{A47C05D6-5737-4ED1-B7AC-003BF71FDF9F}" destId="{1D1B78EB-735D-4051-A4C4-D045D1546F8F}" srcOrd="2" destOrd="0" parTransId="{AB7FD497-5D66-46F4-B3CF-859A88F1F6D4}" sibTransId="{14AFEFB6-E30D-44B7-87CB-638FF169DA3F}"/>
    <dgm:cxn modelId="{B779C966-2C71-46A0-A153-DA20059F0FDF}" srcId="{A47C05D6-5737-4ED1-B7AC-003BF71FDF9F}" destId="{B34470B1-2DF3-4525-93A6-06F2B17E80CC}" srcOrd="1" destOrd="0" parTransId="{226F3516-2796-42F3-902A-CDFCD3A764B7}" sibTransId="{17D51B65-F99D-4F33-B94D-41374BAA7DEC}"/>
    <dgm:cxn modelId="{CCD8747E-97FB-4AE0-8982-B72442711E67}" type="presOf" srcId="{74F14A00-462F-41DE-A8C6-59285A631C4E}" destId="{16AD554F-064F-4D9A-8BDF-0E05047EBA3B}" srcOrd="0" destOrd="0" presId="urn:microsoft.com/office/officeart/2005/8/layout/matrix1"/>
    <dgm:cxn modelId="{C0B66581-7959-4A28-8364-6A267FC318C9}" type="presOf" srcId="{B34470B1-2DF3-4525-93A6-06F2B17E80CC}" destId="{01CA580C-C40B-4964-9BCE-E77F82225099}" srcOrd="1" destOrd="0" presId="urn:microsoft.com/office/officeart/2005/8/layout/matrix1"/>
    <dgm:cxn modelId="{5D55FE8D-02BD-4BD8-B6DF-0816E15D1577}" type="presOf" srcId="{1D1B78EB-735D-4051-A4C4-D045D1546F8F}" destId="{AA0E4C85-C11B-4647-BB4F-76BE359828C8}" srcOrd="1" destOrd="0" presId="urn:microsoft.com/office/officeart/2005/8/layout/matrix1"/>
    <dgm:cxn modelId="{6ECAD897-04C1-43B0-8877-DF0378856BA5}" srcId="{A47C05D6-5737-4ED1-B7AC-003BF71FDF9F}" destId="{3756B9A4-1CC2-4679-8D16-2BF411D3AD8D}" srcOrd="0" destOrd="0" parTransId="{7831A06D-DD81-4614-B446-56306BEDB1AD}" sibTransId="{CCB83AD6-4D5C-4939-8CB4-179F8EF96626}"/>
    <dgm:cxn modelId="{ADF856A9-17EC-4682-B9F7-CA3370245E15}" type="presOf" srcId="{3756B9A4-1CC2-4679-8D16-2BF411D3AD8D}" destId="{A91C1685-B6AB-4D41-8B51-5E402C6D5D40}" srcOrd="1" destOrd="0" presId="urn:microsoft.com/office/officeart/2005/8/layout/matrix1"/>
    <dgm:cxn modelId="{27BC46C1-7A3E-47E6-905D-9970851E4902}" type="presOf" srcId="{B34470B1-2DF3-4525-93A6-06F2B17E80CC}" destId="{FAE59BC2-BC2D-4626-BDD1-36F24614BBC6}" srcOrd="0" destOrd="0" presId="urn:microsoft.com/office/officeart/2005/8/layout/matrix1"/>
    <dgm:cxn modelId="{5FE39DD9-F514-47D2-81E5-DB4F5C4D14FB}" type="presOf" srcId="{A47C05D6-5737-4ED1-B7AC-003BF71FDF9F}" destId="{CC936D83-50DB-42FF-9B10-9306F3B31D70}" srcOrd="0" destOrd="0" presId="urn:microsoft.com/office/officeart/2005/8/layout/matrix1"/>
    <dgm:cxn modelId="{FE64FACC-47C7-42D1-AD26-3C78220D5054}" type="presParOf" srcId="{16AD554F-064F-4D9A-8BDF-0E05047EBA3B}" destId="{335D0BA1-D2DE-4E2B-92BE-542996CD6E7C}" srcOrd="0" destOrd="0" presId="urn:microsoft.com/office/officeart/2005/8/layout/matrix1"/>
    <dgm:cxn modelId="{5DF98CDD-D164-472F-AA31-229D0C00ADD7}" type="presParOf" srcId="{335D0BA1-D2DE-4E2B-92BE-542996CD6E7C}" destId="{2C4BD571-68F3-4B3D-BD7E-BEF23526FECA}" srcOrd="0" destOrd="0" presId="urn:microsoft.com/office/officeart/2005/8/layout/matrix1"/>
    <dgm:cxn modelId="{CE9D77E2-79AE-4BB3-A09C-1ACF3B3BA5B3}" type="presParOf" srcId="{335D0BA1-D2DE-4E2B-92BE-542996CD6E7C}" destId="{A91C1685-B6AB-4D41-8B51-5E402C6D5D40}" srcOrd="1" destOrd="0" presId="urn:microsoft.com/office/officeart/2005/8/layout/matrix1"/>
    <dgm:cxn modelId="{216B0D5B-FDC4-4602-87AE-838AC6F3F1A5}" type="presParOf" srcId="{335D0BA1-D2DE-4E2B-92BE-542996CD6E7C}" destId="{FAE59BC2-BC2D-4626-BDD1-36F24614BBC6}" srcOrd="2" destOrd="0" presId="urn:microsoft.com/office/officeart/2005/8/layout/matrix1"/>
    <dgm:cxn modelId="{8DE7F288-8BAA-4BCB-B9DA-4CD219DC8DA3}" type="presParOf" srcId="{335D0BA1-D2DE-4E2B-92BE-542996CD6E7C}" destId="{01CA580C-C40B-4964-9BCE-E77F82225099}" srcOrd="3" destOrd="0" presId="urn:microsoft.com/office/officeart/2005/8/layout/matrix1"/>
    <dgm:cxn modelId="{4FC6B5E6-B3E6-46FB-8F93-9BC3CD906484}" type="presParOf" srcId="{335D0BA1-D2DE-4E2B-92BE-542996CD6E7C}" destId="{DB0946F4-1B27-4A3D-A8DF-EF548E75A4F7}" srcOrd="4" destOrd="0" presId="urn:microsoft.com/office/officeart/2005/8/layout/matrix1"/>
    <dgm:cxn modelId="{9EBCED60-7924-41E8-AE88-216E91A65600}" type="presParOf" srcId="{335D0BA1-D2DE-4E2B-92BE-542996CD6E7C}" destId="{AA0E4C85-C11B-4647-BB4F-76BE359828C8}" srcOrd="5" destOrd="0" presId="urn:microsoft.com/office/officeart/2005/8/layout/matrix1"/>
    <dgm:cxn modelId="{90DA6BE7-8DC9-4953-90A8-2AB9A04B0409}" type="presParOf" srcId="{335D0BA1-D2DE-4E2B-92BE-542996CD6E7C}" destId="{F3558816-BA68-4F0D-AF9D-817A1F9083D4}" srcOrd="6" destOrd="0" presId="urn:microsoft.com/office/officeart/2005/8/layout/matrix1"/>
    <dgm:cxn modelId="{8122462D-E80E-4C5E-95F0-B19B1920C7A3}" type="presParOf" srcId="{335D0BA1-D2DE-4E2B-92BE-542996CD6E7C}" destId="{EAEEED10-83CB-4552-9687-45A98A7D4F29}" srcOrd="7" destOrd="0" presId="urn:microsoft.com/office/officeart/2005/8/layout/matrix1"/>
    <dgm:cxn modelId="{AE45721E-E33C-42F2-935D-79776F3EFF7D}" type="presParOf" srcId="{16AD554F-064F-4D9A-8BDF-0E05047EBA3B}" destId="{CC936D83-50DB-42FF-9B10-9306F3B31D70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4BD571-68F3-4B3D-BD7E-BEF23526FECA}">
      <dsp:nvSpPr>
        <dsp:cNvPr id="0" name=""/>
        <dsp:cNvSpPr/>
      </dsp:nvSpPr>
      <dsp:spPr>
        <a:xfrm rot="16200000">
          <a:off x="888695" y="-888695"/>
          <a:ext cx="1996281" cy="3773672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57200" rIns="640080" bIns="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Important </a:t>
          </a:r>
          <a:b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geo</a:t>
          </a:r>
          <a:r>
            <a:rPr lang="en-US" sz="28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political</a:t>
          </a:r>
          <a:br>
            <a:rPr lang="en-US" sz="28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trends</a:t>
          </a:r>
        </a:p>
      </dsp:txBody>
      <dsp:txXfrm rot="5400000">
        <a:off x="0" y="0"/>
        <a:ext cx="3773672" cy="1497211"/>
      </dsp:txXfrm>
    </dsp:sp>
    <dsp:sp modelId="{FAE59BC2-BC2D-4626-BDD1-36F24614BBC6}">
      <dsp:nvSpPr>
        <dsp:cNvPr id="0" name=""/>
        <dsp:cNvSpPr/>
      </dsp:nvSpPr>
      <dsp:spPr>
        <a:xfrm>
          <a:off x="3773672" y="0"/>
          <a:ext cx="3773672" cy="1996281"/>
        </a:xfrm>
        <a:prstGeom prst="round1Rect">
          <a:avLst/>
        </a:prstGeom>
        <a:solidFill>
          <a:schemeClr val="accent2">
            <a:hueOff val="908653"/>
            <a:satOff val="27855"/>
            <a:lumOff val="43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320" tIns="365760" rIns="0" bIns="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Critical</a:t>
          </a:r>
          <a:b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global niche</a:t>
          </a:r>
          <a:b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markets</a:t>
          </a:r>
        </a:p>
      </dsp:txBody>
      <dsp:txXfrm>
        <a:off x="3773672" y="0"/>
        <a:ext cx="3773672" cy="1497211"/>
      </dsp:txXfrm>
    </dsp:sp>
    <dsp:sp modelId="{DB0946F4-1B27-4A3D-A8DF-EF548E75A4F7}">
      <dsp:nvSpPr>
        <dsp:cNvPr id="0" name=""/>
        <dsp:cNvSpPr/>
      </dsp:nvSpPr>
      <dsp:spPr>
        <a:xfrm rot="10800000">
          <a:off x="0" y="1996281"/>
          <a:ext cx="3773672" cy="1996281"/>
        </a:xfrm>
        <a:prstGeom prst="round1Rect">
          <a:avLst/>
        </a:prstGeom>
        <a:solidFill>
          <a:schemeClr val="accent2">
            <a:hueOff val="1817307"/>
            <a:satOff val="55710"/>
            <a:lumOff val="87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548640" bIns="54864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Growth of </a:t>
          </a:r>
          <a:b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informal economy</a:t>
          </a:r>
        </a:p>
      </dsp:txBody>
      <dsp:txXfrm rot="10800000">
        <a:off x="0" y="2495351"/>
        <a:ext cx="3773672" cy="1497211"/>
      </dsp:txXfrm>
    </dsp:sp>
    <dsp:sp modelId="{F3558816-BA68-4F0D-AF9D-817A1F9083D4}">
      <dsp:nvSpPr>
        <dsp:cNvPr id="0" name=""/>
        <dsp:cNvSpPr/>
      </dsp:nvSpPr>
      <dsp:spPr>
        <a:xfrm rot="5400000">
          <a:off x="4662367" y="1107586"/>
          <a:ext cx="1996281" cy="3773672"/>
        </a:xfrm>
        <a:prstGeom prst="round1Rect">
          <a:avLst/>
        </a:prstGeom>
        <a:solidFill>
          <a:schemeClr val="accent2">
            <a:hueOff val="2725960"/>
            <a:satOff val="83565"/>
            <a:lumOff val="1313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8640" tIns="91440" rIns="91440" bIns="274320" numCol="1" spcCol="1270" anchor="b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Different </a:t>
          </a:r>
          <a:b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cultural and institutional </a:t>
          </a:r>
          <a:b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attributes</a:t>
          </a:r>
        </a:p>
      </dsp:txBody>
      <dsp:txXfrm rot="-5400000">
        <a:off x="3773672" y="2495351"/>
        <a:ext cx="3773672" cy="1497211"/>
      </dsp:txXfrm>
    </dsp:sp>
    <dsp:sp modelId="{CC936D83-50DB-42FF-9B10-9306F3B31D70}">
      <dsp:nvSpPr>
        <dsp:cNvPr id="0" name=""/>
        <dsp:cNvSpPr/>
      </dsp:nvSpPr>
      <dsp:spPr>
        <a:xfrm>
          <a:off x="2641570" y="1497211"/>
          <a:ext cx="2264203" cy="998140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Global focusing</a:t>
          </a:r>
        </a:p>
      </dsp:txBody>
      <dsp:txXfrm>
        <a:off x="2690295" y="1545936"/>
        <a:ext cx="2166753" cy="9006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3D393-0D2B-2F48-99F0-C20F3067398A}" type="datetimeFigureOut">
              <a:rPr lang="en-US" smtClean="0"/>
              <a:pPr/>
              <a:t>4/17/20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FA0924-17EB-A94B-B613-23B4945F32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665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84291-4053-4375-8EBE-FFA7D94251BE}" type="datetimeFigureOut">
              <a:rPr lang="en-US" smtClean="0"/>
              <a:pPr/>
              <a:t>4/17/20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71624-06E7-4587-BD41-0D72A31AD3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398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031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891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B74157-434C-4567-976E-D9929C3A024E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53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746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182478-987D-45AA-BBD3-D6D9AB57E9EA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564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4B5FA5-D6A4-4461-85C7-747355112CF2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580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DC2613-371E-4D20-B1EE-788A9F8E1199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6520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313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FB88F0-2604-4CAD-8EDD-12DF6D82DD23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8895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4FA251-E6EF-4446-A6E3-2AA33328BF76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9719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A2D363-B4C8-459E-88DC-A2A4C21D3019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1904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E52877-4D2A-4740-A7B7-F73A878185F1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1168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E31DFD-CA12-4EA9-B7C4-6766F9EB6B43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1302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B317F0-1597-4770-908D-5B6675757885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7623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E31DFD-CA12-4EA9-B7C4-6766F9EB6B43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633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96AE65-3188-4A94-895B-2E63F7FD0861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1528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485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E4EA85-9281-49D9-8C41-9E013018BCB9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1734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04646A-2F4C-4615-843C-C9E61C7A98AB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4445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4B9AFB-2B95-4E39-BE8C-69F8D1F43C8B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6807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9B2695-7482-448C-BAFE-E26A87CA6D4C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6090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3285AF-F409-4C80-A8FA-8F6A314A8561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7229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B52508-8B2F-46C1-8666-EFFB66939B9B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9196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7117BC-FF4B-498D-832A-60C7140BF1A0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314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DA2C54-D2A5-439C-B578-312DCE5AC5E2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8581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4475D7-CAB4-448A-AA75-E702E632C14E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4980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BDEA90-2152-45DE-A630-22B9F65562E1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2678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D80149-C504-4BA6-A584-B3CD8AD115B8}" type="slidenum">
              <a:rPr lang="en-US"/>
              <a:pPr/>
              <a:t>29</a:t>
            </a:fld>
            <a:endParaRPr lang="en-US" dirty="0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8757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D8545B-8AD1-4C3B-BAE8-40B0B4150507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2095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72B0B2-9D51-4B49-930F-74EBB5C543C6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53004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3888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7A06D3-C726-43D4-9CA3-E383EDFFEA36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963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HittPPTCov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969" cy="6400800"/>
          </a:xfrm>
          <a:prstGeom prst="rect">
            <a:avLst/>
          </a:prstGeom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5181600"/>
            <a:ext cx="9144000" cy="121920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00800"/>
            <a:ext cx="5791200" cy="320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just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© 2017 Cengage Learning. </a:t>
            </a:r>
            <a:r>
              <a:rPr lang="en-US" dirty="0"/>
              <a:t>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69039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4830763"/>
          </a:xfrm>
          <a:ln>
            <a:noFill/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00800"/>
            <a:ext cx="5791200" cy="320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just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© 2017 Cengage Learning. </a:t>
            </a:r>
            <a:r>
              <a:rPr lang="en-US" dirty="0"/>
              <a:t>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632354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00800"/>
            <a:ext cx="5791200" cy="320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just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© 2017 Cengage Learning. </a:t>
            </a:r>
            <a:r>
              <a:rPr lang="en-US" dirty="0"/>
              <a:t>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298241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754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4754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00800"/>
            <a:ext cx="5791200" cy="320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just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© 2017 Cengage Learning. </a:t>
            </a:r>
            <a:r>
              <a:rPr lang="en-US" dirty="0"/>
              <a:t>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01571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FFFFFF"/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57200" y="6400800"/>
            <a:ext cx="5791200" cy="320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just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© 2017 Cengage Learning. </a:t>
            </a:r>
            <a:r>
              <a:rPr lang="en-US" dirty="0"/>
              <a:t>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53679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00800"/>
            <a:ext cx="5791200" cy="320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just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© 2017 Cengage Learning. </a:t>
            </a:r>
            <a:r>
              <a:rPr lang="en-US" dirty="0"/>
              <a:t>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086822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ine Titl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00800"/>
            <a:ext cx="5791200" cy="320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just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© 2017 Cengage Learning. </a:t>
            </a:r>
            <a:r>
              <a:rPr lang="en-US" dirty="0"/>
              <a:t>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538291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00800"/>
            <a:ext cx="5791200" cy="320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just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© 2017 Cengage Learning. </a:t>
            </a:r>
            <a:r>
              <a:rPr lang="en-US" dirty="0"/>
              <a:t>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44536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00800"/>
            <a:ext cx="5791200" cy="320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just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© 2017 Cengage Learning. </a:t>
            </a:r>
            <a:r>
              <a:rPr lang="en-US" dirty="0"/>
              <a:t>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477000"/>
            <a:ext cx="914400" cy="244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036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charset="0"/>
          <a:ea typeface="Arial" charset="0"/>
          <a:cs typeface="Arial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5181600"/>
            <a:ext cx="9144000" cy="121920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Chapter 2</a:t>
            </a:r>
            <a:b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External Environment: Opportunities, Threats, Industry Competition and Competitor Analysis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1–</a:t>
            </a:r>
            <a:fld id="{31C2FF8C-6163-4BE2-A987-19791D97A05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147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The External Environment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31C2FF8C-6163-4BE2-A987-19791D97A05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0" y="1284514"/>
            <a:ext cx="6286500" cy="5184321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517172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50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Environment</a:t>
            </a:r>
          </a:p>
        </p:txBody>
      </p:sp>
      <p:sp>
        <p:nvSpPr>
          <p:cNvPr id="35851" name="Rectangle 11"/>
          <p:cNvSpPr>
            <a:spLocks noGrp="1" noChangeArrowheads="1"/>
          </p:cNvSpPr>
          <p:nvPr>
            <p:ph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>
            <a:normAutofit lnSpcReduction="10000"/>
          </a:bodyPr>
          <a:lstStyle/>
          <a:p>
            <a:r>
              <a:rPr lang="en-US" dirty="0"/>
              <a:t>Dimensions in the broader society that influence an industry and the firms within it: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demographic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economic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political/legal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sociocultural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technological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global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physical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C90DAC93-6C6F-48C6-9BB7-883FB6A9AAC7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89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5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5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5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5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5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General Environment: Segments and Elements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57" y="1219200"/>
            <a:ext cx="8613886" cy="54102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31C2FF8C-6163-4BE2-A987-19791D97A0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704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Industry Environment</a:t>
            </a:r>
          </a:p>
        </p:txBody>
      </p:sp>
      <p:sp>
        <p:nvSpPr>
          <p:cNvPr id="3789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set of factors directly influencing a firm and its competitive actions and competitive responses: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threat of new entrants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power of suppliers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power of buyers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threat of product substitutes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intensity of rivalry among competitors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641CCE67-824F-45AC-9179-5B86741E9F9D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93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8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78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78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78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78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Competitor Analysis</a:t>
            </a:r>
          </a:p>
        </p:txBody>
      </p:sp>
      <p:sp>
        <p:nvSpPr>
          <p:cNvPr id="3994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Gathering and interpreting information about all of the companies that the firm competes against.</a:t>
            </a:r>
          </a:p>
          <a:p>
            <a:r>
              <a:rPr lang="en-US" dirty="0"/>
              <a:t>Understanding the firm’s competitor environment complements the insights provided by studying the general and industry environments.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481CF617-F3E8-4CAD-B42A-2DFD8D07FE5B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pic>
        <p:nvPicPr>
          <p:cNvPr id="39942" name="Picture 6" descr="bd1974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863181"/>
            <a:ext cx="2701773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85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 uiExpand="1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Environmental Analysis</a:t>
            </a:r>
          </a:p>
        </p:txBody>
      </p:sp>
      <p:sp>
        <p:nvSpPr>
          <p:cNvPr id="4198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40000"/>
              </a:spcBef>
            </a:pPr>
            <a:r>
              <a:rPr lang="en-US" dirty="0"/>
              <a:t>General Environment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Focused on the future</a:t>
            </a:r>
          </a:p>
          <a:p>
            <a:pPr>
              <a:spcBef>
                <a:spcPct val="40000"/>
              </a:spcBef>
            </a:pPr>
            <a:r>
              <a:rPr lang="en-US" dirty="0"/>
              <a:t>Industry Environment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Focused on factors and conditions influencing a firm’s profitability within an industry</a:t>
            </a:r>
          </a:p>
          <a:p>
            <a:pPr>
              <a:spcBef>
                <a:spcPct val="40000"/>
              </a:spcBef>
            </a:pPr>
            <a:r>
              <a:rPr lang="en-US" dirty="0"/>
              <a:t>Competitor Environment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Focused on predicting the dynamics of competitors’ actions, responses and intentions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C28FDE4A-5EFD-4F03-B032-A4F70F0784CC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93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9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9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9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9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19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 uiExpand="1" build="p" bldLvl="2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Components of the External Environmental Analysis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31C2FF8C-6163-4BE2-A987-19791D97A05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8" y="1816894"/>
            <a:ext cx="8940504" cy="322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713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Opportunities and Threats</a:t>
            </a:r>
          </a:p>
        </p:txBody>
      </p:sp>
      <p:sp>
        <p:nvSpPr>
          <p:cNvPr id="44037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Opportunity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A condition in the general </a:t>
            </a:r>
            <a:br>
              <a:rPr lang="en-US" dirty="0"/>
            </a:br>
            <a:r>
              <a:rPr lang="en-US" dirty="0"/>
              <a:t>environment that, if exploited </a:t>
            </a:r>
            <a:br>
              <a:rPr lang="en-US" dirty="0"/>
            </a:br>
            <a:r>
              <a:rPr lang="en-US" dirty="0"/>
              <a:t>effectively, helps a firm achieve</a:t>
            </a:r>
            <a:br>
              <a:rPr lang="en-US" dirty="0"/>
            </a:br>
            <a:r>
              <a:rPr lang="en-US" dirty="0"/>
              <a:t>strategic competitiveness.</a:t>
            </a:r>
          </a:p>
          <a:p>
            <a:pPr>
              <a:spcBef>
                <a:spcPct val="50000"/>
              </a:spcBef>
            </a:pPr>
            <a:r>
              <a:rPr lang="en-US" dirty="0"/>
              <a:t>Threat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A condition in the general environment that may hinder a firm’s efforts to achieve strategic competitiveness.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CD9556FD-628D-453A-8B6C-3D6DDC4F8FCE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pic>
        <p:nvPicPr>
          <p:cNvPr id="44052" name="Picture 20" descr="j015907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007" y="1570037"/>
            <a:ext cx="2368793" cy="2207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65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4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40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40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7" grpId="0" uiExpand="1" build="p" bldLvl="2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eft Arrow 19"/>
          <p:cNvSpPr/>
          <p:nvPr/>
        </p:nvSpPr>
        <p:spPr>
          <a:xfrm rot="13846713">
            <a:off x="1981033" y="3051978"/>
            <a:ext cx="1803280" cy="461975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703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31C2FF8C-6163-4BE2-A987-19791D97A05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Segments of the General Environment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381000" y="1524000"/>
            <a:ext cx="8153400" cy="3810000"/>
          </a:xfrm>
          <a:prstGeom prst="rect">
            <a:avLst/>
          </a:prstGeom>
          <a:ln w="3175">
            <a:noFill/>
          </a:ln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</p:sp>
      <p:sp>
        <p:nvSpPr>
          <p:cNvPr id="8" name="Freeform 7"/>
          <p:cNvSpPr/>
          <p:nvPr/>
        </p:nvSpPr>
        <p:spPr>
          <a:xfrm>
            <a:off x="3388129" y="3789234"/>
            <a:ext cx="2377440" cy="1645920"/>
          </a:xfrm>
          <a:custGeom>
            <a:avLst/>
            <a:gdLst>
              <a:gd name="connsiteX0" fmla="*/ 0 w 2359510"/>
              <a:gd name="connsiteY0" fmla="*/ 810483 h 1620965"/>
              <a:gd name="connsiteX1" fmla="*/ 1179755 w 2359510"/>
              <a:gd name="connsiteY1" fmla="*/ 0 h 1620965"/>
              <a:gd name="connsiteX2" fmla="*/ 2359510 w 2359510"/>
              <a:gd name="connsiteY2" fmla="*/ 810483 h 1620965"/>
              <a:gd name="connsiteX3" fmla="*/ 1179755 w 2359510"/>
              <a:gd name="connsiteY3" fmla="*/ 1620966 h 1620965"/>
              <a:gd name="connsiteX4" fmla="*/ 0 w 2359510"/>
              <a:gd name="connsiteY4" fmla="*/ 810483 h 1620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9510" h="1620965">
                <a:moveTo>
                  <a:pt x="0" y="810483"/>
                </a:moveTo>
                <a:cubicBezTo>
                  <a:pt x="0" y="362866"/>
                  <a:pt x="528194" y="0"/>
                  <a:pt x="1179755" y="0"/>
                </a:cubicBezTo>
                <a:cubicBezTo>
                  <a:pt x="1831316" y="0"/>
                  <a:pt x="2359510" y="362866"/>
                  <a:pt x="2359510" y="810483"/>
                </a:cubicBezTo>
                <a:cubicBezTo>
                  <a:pt x="2359510" y="1258100"/>
                  <a:pt x="1831316" y="1620966"/>
                  <a:pt x="1179755" y="1620966"/>
                </a:cubicBezTo>
                <a:cubicBezTo>
                  <a:pt x="528194" y="1620966"/>
                  <a:pt x="0" y="1258100"/>
                  <a:pt x="0" y="81048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1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demographic segment</a:t>
            </a:r>
          </a:p>
        </p:txBody>
      </p:sp>
      <p:sp>
        <p:nvSpPr>
          <p:cNvPr id="9" name="Left Arrow 8"/>
          <p:cNvSpPr/>
          <p:nvPr/>
        </p:nvSpPr>
        <p:spPr>
          <a:xfrm rot="10800000">
            <a:off x="1609937" y="4368730"/>
            <a:ext cx="1680756" cy="461975"/>
          </a:xfrm>
          <a:prstGeom prst="leftArrow">
            <a:avLst>
              <a:gd name="adj1" fmla="val 60000"/>
              <a:gd name="adj2" fmla="val 50000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reeform 9"/>
          <p:cNvSpPr/>
          <p:nvPr/>
        </p:nvSpPr>
        <p:spPr>
          <a:xfrm>
            <a:off x="1061308" y="4127531"/>
            <a:ext cx="1681892" cy="944372"/>
          </a:xfrm>
          <a:custGeom>
            <a:avLst/>
            <a:gdLst>
              <a:gd name="connsiteX0" fmla="*/ 0 w 1909990"/>
              <a:gd name="connsiteY0" fmla="*/ 123193 h 1231934"/>
              <a:gd name="connsiteX1" fmla="*/ 123193 w 1909990"/>
              <a:gd name="connsiteY1" fmla="*/ 0 h 1231934"/>
              <a:gd name="connsiteX2" fmla="*/ 1786797 w 1909990"/>
              <a:gd name="connsiteY2" fmla="*/ 0 h 1231934"/>
              <a:gd name="connsiteX3" fmla="*/ 1909990 w 1909990"/>
              <a:gd name="connsiteY3" fmla="*/ 123193 h 1231934"/>
              <a:gd name="connsiteX4" fmla="*/ 1909990 w 1909990"/>
              <a:gd name="connsiteY4" fmla="*/ 1108741 h 1231934"/>
              <a:gd name="connsiteX5" fmla="*/ 1786797 w 1909990"/>
              <a:gd name="connsiteY5" fmla="*/ 1231934 h 1231934"/>
              <a:gd name="connsiteX6" fmla="*/ 123193 w 1909990"/>
              <a:gd name="connsiteY6" fmla="*/ 1231934 h 1231934"/>
              <a:gd name="connsiteX7" fmla="*/ 0 w 1909990"/>
              <a:gd name="connsiteY7" fmla="*/ 1108741 h 1231934"/>
              <a:gd name="connsiteX8" fmla="*/ 0 w 1909990"/>
              <a:gd name="connsiteY8" fmla="*/ 123193 h 123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09990" h="1231934">
                <a:moveTo>
                  <a:pt x="0" y="123193"/>
                </a:moveTo>
                <a:cubicBezTo>
                  <a:pt x="0" y="55155"/>
                  <a:pt x="55155" y="0"/>
                  <a:pt x="123193" y="0"/>
                </a:cubicBezTo>
                <a:lnTo>
                  <a:pt x="1786797" y="0"/>
                </a:lnTo>
                <a:cubicBezTo>
                  <a:pt x="1854835" y="0"/>
                  <a:pt x="1909990" y="55155"/>
                  <a:pt x="1909990" y="123193"/>
                </a:cubicBezTo>
                <a:lnTo>
                  <a:pt x="1909990" y="1108741"/>
                </a:lnTo>
                <a:cubicBezTo>
                  <a:pt x="1909990" y="1176779"/>
                  <a:pt x="1854835" y="1231934"/>
                  <a:pt x="1786797" y="1231934"/>
                </a:cubicBezTo>
                <a:lnTo>
                  <a:pt x="123193" y="1231934"/>
                </a:lnTo>
                <a:cubicBezTo>
                  <a:pt x="55155" y="1231934"/>
                  <a:pt x="0" y="1176779"/>
                  <a:pt x="0" y="1108741"/>
                </a:cubicBezTo>
                <a:lnTo>
                  <a:pt x="0" y="12319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0372" tIns="70372" rIns="70372" bIns="70372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Population</a:t>
            </a:r>
            <a:br>
              <a:rPr lang="en-US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size</a:t>
            </a:r>
          </a:p>
        </p:txBody>
      </p:sp>
      <p:sp>
        <p:nvSpPr>
          <p:cNvPr id="12" name="Freeform 11"/>
          <p:cNvSpPr/>
          <p:nvPr/>
        </p:nvSpPr>
        <p:spPr>
          <a:xfrm>
            <a:off x="1395093" y="2340847"/>
            <a:ext cx="1805307" cy="944372"/>
          </a:xfrm>
          <a:custGeom>
            <a:avLst/>
            <a:gdLst>
              <a:gd name="connsiteX0" fmla="*/ 0 w 1805307"/>
              <a:gd name="connsiteY0" fmla="*/ 123193 h 1231934"/>
              <a:gd name="connsiteX1" fmla="*/ 123193 w 1805307"/>
              <a:gd name="connsiteY1" fmla="*/ 0 h 1231934"/>
              <a:gd name="connsiteX2" fmla="*/ 1682114 w 1805307"/>
              <a:gd name="connsiteY2" fmla="*/ 0 h 1231934"/>
              <a:gd name="connsiteX3" fmla="*/ 1805307 w 1805307"/>
              <a:gd name="connsiteY3" fmla="*/ 123193 h 1231934"/>
              <a:gd name="connsiteX4" fmla="*/ 1805307 w 1805307"/>
              <a:gd name="connsiteY4" fmla="*/ 1108741 h 1231934"/>
              <a:gd name="connsiteX5" fmla="*/ 1682114 w 1805307"/>
              <a:gd name="connsiteY5" fmla="*/ 1231934 h 1231934"/>
              <a:gd name="connsiteX6" fmla="*/ 123193 w 1805307"/>
              <a:gd name="connsiteY6" fmla="*/ 1231934 h 1231934"/>
              <a:gd name="connsiteX7" fmla="*/ 0 w 1805307"/>
              <a:gd name="connsiteY7" fmla="*/ 1108741 h 1231934"/>
              <a:gd name="connsiteX8" fmla="*/ 0 w 1805307"/>
              <a:gd name="connsiteY8" fmla="*/ 123193 h 123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5307" h="1231934">
                <a:moveTo>
                  <a:pt x="0" y="123193"/>
                </a:moveTo>
                <a:cubicBezTo>
                  <a:pt x="0" y="55155"/>
                  <a:pt x="55155" y="0"/>
                  <a:pt x="123193" y="0"/>
                </a:cubicBezTo>
                <a:lnTo>
                  <a:pt x="1682114" y="0"/>
                </a:lnTo>
                <a:cubicBezTo>
                  <a:pt x="1750152" y="0"/>
                  <a:pt x="1805307" y="55155"/>
                  <a:pt x="1805307" y="123193"/>
                </a:cubicBezTo>
                <a:lnTo>
                  <a:pt x="1805307" y="1108741"/>
                </a:lnTo>
                <a:cubicBezTo>
                  <a:pt x="1805307" y="1176779"/>
                  <a:pt x="1750152" y="1231934"/>
                  <a:pt x="1682114" y="1231934"/>
                </a:cubicBezTo>
                <a:lnTo>
                  <a:pt x="123193" y="1231934"/>
                </a:lnTo>
                <a:cubicBezTo>
                  <a:pt x="55155" y="1231934"/>
                  <a:pt x="0" y="1176779"/>
                  <a:pt x="0" y="1108741"/>
                </a:cubicBezTo>
                <a:lnTo>
                  <a:pt x="0" y="123193"/>
                </a:lnTo>
                <a:close/>
              </a:path>
            </a:pathLst>
          </a:custGeom>
          <a:solidFill>
            <a:srgbClr val="703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0372" tIns="70372" rIns="70372" bIns="70372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 </a:t>
            </a:r>
            <a:br>
              <a:rPr lang="en-US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</a:t>
            </a:r>
          </a:p>
        </p:txBody>
      </p:sp>
      <p:sp>
        <p:nvSpPr>
          <p:cNvPr id="13" name="Left Arrow 12"/>
          <p:cNvSpPr/>
          <p:nvPr/>
        </p:nvSpPr>
        <p:spPr>
          <a:xfrm rot="16200000">
            <a:off x="3821358" y="2653958"/>
            <a:ext cx="1506060" cy="461975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9A2C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Freeform 13"/>
          <p:cNvSpPr/>
          <p:nvPr/>
        </p:nvSpPr>
        <p:spPr>
          <a:xfrm>
            <a:off x="3666233" y="1667781"/>
            <a:ext cx="1801570" cy="944372"/>
          </a:xfrm>
          <a:custGeom>
            <a:avLst/>
            <a:gdLst>
              <a:gd name="connsiteX0" fmla="*/ 0 w 2044333"/>
              <a:gd name="connsiteY0" fmla="*/ 123193 h 1231934"/>
              <a:gd name="connsiteX1" fmla="*/ 123193 w 2044333"/>
              <a:gd name="connsiteY1" fmla="*/ 0 h 1231934"/>
              <a:gd name="connsiteX2" fmla="*/ 1921140 w 2044333"/>
              <a:gd name="connsiteY2" fmla="*/ 0 h 1231934"/>
              <a:gd name="connsiteX3" fmla="*/ 2044333 w 2044333"/>
              <a:gd name="connsiteY3" fmla="*/ 123193 h 1231934"/>
              <a:gd name="connsiteX4" fmla="*/ 2044333 w 2044333"/>
              <a:gd name="connsiteY4" fmla="*/ 1108741 h 1231934"/>
              <a:gd name="connsiteX5" fmla="*/ 1921140 w 2044333"/>
              <a:gd name="connsiteY5" fmla="*/ 1231934 h 1231934"/>
              <a:gd name="connsiteX6" fmla="*/ 123193 w 2044333"/>
              <a:gd name="connsiteY6" fmla="*/ 1231934 h 1231934"/>
              <a:gd name="connsiteX7" fmla="*/ 0 w 2044333"/>
              <a:gd name="connsiteY7" fmla="*/ 1108741 h 1231934"/>
              <a:gd name="connsiteX8" fmla="*/ 0 w 2044333"/>
              <a:gd name="connsiteY8" fmla="*/ 123193 h 123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4333" h="1231934">
                <a:moveTo>
                  <a:pt x="0" y="123193"/>
                </a:moveTo>
                <a:cubicBezTo>
                  <a:pt x="0" y="55155"/>
                  <a:pt x="55155" y="0"/>
                  <a:pt x="123193" y="0"/>
                </a:cubicBezTo>
                <a:lnTo>
                  <a:pt x="1921140" y="0"/>
                </a:lnTo>
                <a:cubicBezTo>
                  <a:pt x="1989178" y="0"/>
                  <a:pt x="2044333" y="55155"/>
                  <a:pt x="2044333" y="123193"/>
                </a:cubicBezTo>
                <a:lnTo>
                  <a:pt x="2044333" y="1108741"/>
                </a:lnTo>
                <a:cubicBezTo>
                  <a:pt x="2044333" y="1176779"/>
                  <a:pt x="1989178" y="1231934"/>
                  <a:pt x="1921140" y="1231934"/>
                </a:cubicBezTo>
                <a:lnTo>
                  <a:pt x="123193" y="1231934"/>
                </a:lnTo>
                <a:cubicBezTo>
                  <a:pt x="55155" y="1231934"/>
                  <a:pt x="0" y="1176779"/>
                  <a:pt x="0" y="1108741"/>
                </a:cubicBezTo>
                <a:lnTo>
                  <a:pt x="0" y="123193"/>
                </a:lnTo>
                <a:close/>
              </a:path>
            </a:pathLst>
          </a:custGeom>
          <a:solidFill>
            <a:srgbClr val="9A2C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0372" tIns="70372" rIns="70372" bIns="70372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Geographic</a:t>
            </a:r>
            <a:br>
              <a:rPr lang="en-US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distribution</a:t>
            </a:r>
          </a:p>
        </p:txBody>
      </p:sp>
      <p:sp>
        <p:nvSpPr>
          <p:cNvPr id="15" name="Left Arrow 14"/>
          <p:cNvSpPr/>
          <p:nvPr/>
        </p:nvSpPr>
        <p:spPr>
          <a:xfrm rot="19246713">
            <a:off x="5198676" y="3035451"/>
            <a:ext cx="1803280" cy="461975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C412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Freeform 15"/>
          <p:cNvSpPr/>
          <p:nvPr/>
        </p:nvSpPr>
        <p:spPr>
          <a:xfrm>
            <a:off x="5896170" y="2340847"/>
            <a:ext cx="1805307" cy="944372"/>
          </a:xfrm>
          <a:custGeom>
            <a:avLst/>
            <a:gdLst>
              <a:gd name="connsiteX0" fmla="*/ 0 w 1805307"/>
              <a:gd name="connsiteY0" fmla="*/ 123193 h 1231934"/>
              <a:gd name="connsiteX1" fmla="*/ 123193 w 1805307"/>
              <a:gd name="connsiteY1" fmla="*/ 0 h 1231934"/>
              <a:gd name="connsiteX2" fmla="*/ 1682114 w 1805307"/>
              <a:gd name="connsiteY2" fmla="*/ 0 h 1231934"/>
              <a:gd name="connsiteX3" fmla="*/ 1805307 w 1805307"/>
              <a:gd name="connsiteY3" fmla="*/ 123193 h 1231934"/>
              <a:gd name="connsiteX4" fmla="*/ 1805307 w 1805307"/>
              <a:gd name="connsiteY4" fmla="*/ 1108741 h 1231934"/>
              <a:gd name="connsiteX5" fmla="*/ 1682114 w 1805307"/>
              <a:gd name="connsiteY5" fmla="*/ 1231934 h 1231934"/>
              <a:gd name="connsiteX6" fmla="*/ 123193 w 1805307"/>
              <a:gd name="connsiteY6" fmla="*/ 1231934 h 1231934"/>
              <a:gd name="connsiteX7" fmla="*/ 0 w 1805307"/>
              <a:gd name="connsiteY7" fmla="*/ 1108741 h 1231934"/>
              <a:gd name="connsiteX8" fmla="*/ 0 w 1805307"/>
              <a:gd name="connsiteY8" fmla="*/ 123193 h 123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5307" h="1231934">
                <a:moveTo>
                  <a:pt x="0" y="123193"/>
                </a:moveTo>
                <a:cubicBezTo>
                  <a:pt x="0" y="55155"/>
                  <a:pt x="55155" y="0"/>
                  <a:pt x="123193" y="0"/>
                </a:cubicBezTo>
                <a:lnTo>
                  <a:pt x="1682114" y="0"/>
                </a:lnTo>
                <a:cubicBezTo>
                  <a:pt x="1750152" y="0"/>
                  <a:pt x="1805307" y="55155"/>
                  <a:pt x="1805307" y="123193"/>
                </a:cubicBezTo>
                <a:lnTo>
                  <a:pt x="1805307" y="1108741"/>
                </a:lnTo>
                <a:cubicBezTo>
                  <a:pt x="1805307" y="1176779"/>
                  <a:pt x="1750152" y="1231934"/>
                  <a:pt x="1682114" y="1231934"/>
                </a:cubicBezTo>
                <a:lnTo>
                  <a:pt x="123193" y="1231934"/>
                </a:lnTo>
                <a:cubicBezTo>
                  <a:pt x="55155" y="1231934"/>
                  <a:pt x="0" y="1176779"/>
                  <a:pt x="0" y="1108741"/>
                </a:cubicBezTo>
                <a:lnTo>
                  <a:pt x="0" y="123193"/>
                </a:lnTo>
                <a:close/>
              </a:path>
            </a:pathLst>
          </a:custGeom>
          <a:solidFill>
            <a:srgbClr val="C412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6562" tIns="66562" rIns="66562" bIns="66562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Ethnic mix</a:t>
            </a:r>
          </a:p>
        </p:txBody>
      </p:sp>
      <p:sp>
        <p:nvSpPr>
          <p:cNvPr id="17" name="Left Arrow 16"/>
          <p:cNvSpPr/>
          <p:nvPr/>
        </p:nvSpPr>
        <p:spPr>
          <a:xfrm>
            <a:off x="5839692" y="4368730"/>
            <a:ext cx="1028160" cy="461975"/>
          </a:xfrm>
          <a:prstGeom prst="leftArrow">
            <a:avLst>
              <a:gd name="adj1" fmla="val 60000"/>
              <a:gd name="adj2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Freeform 17"/>
          <p:cNvSpPr/>
          <p:nvPr/>
        </p:nvSpPr>
        <p:spPr>
          <a:xfrm>
            <a:off x="6400800" y="4127531"/>
            <a:ext cx="1676400" cy="944372"/>
          </a:xfrm>
          <a:custGeom>
            <a:avLst/>
            <a:gdLst>
              <a:gd name="connsiteX0" fmla="*/ 0 w 1539917"/>
              <a:gd name="connsiteY0" fmla="*/ 123193 h 1231934"/>
              <a:gd name="connsiteX1" fmla="*/ 123193 w 1539917"/>
              <a:gd name="connsiteY1" fmla="*/ 0 h 1231934"/>
              <a:gd name="connsiteX2" fmla="*/ 1416724 w 1539917"/>
              <a:gd name="connsiteY2" fmla="*/ 0 h 1231934"/>
              <a:gd name="connsiteX3" fmla="*/ 1539917 w 1539917"/>
              <a:gd name="connsiteY3" fmla="*/ 123193 h 1231934"/>
              <a:gd name="connsiteX4" fmla="*/ 1539917 w 1539917"/>
              <a:gd name="connsiteY4" fmla="*/ 1108741 h 1231934"/>
              <a:gd name="connsiteX5" fmla="*/ 1416724 w 1539917"/>
              <a:gd name="connsiteY5" fmla="*/ 1231934 h 1231934"/>
              <a:gd name="connsiteX6" fmla="*/ 123193 w 1539917"/>
              <a:gd name="connsiteY6" fmla="*/ 1231934 h 1231934"/>
              <a:gd name="connsiteX7" fmla="*/ 0 w 1539917"/>
              <a:gd name="connsiteY7" fmla="*/ 1108741 h 1231934"/>
              <a:gd name="connsiteX8" fmla="*/ 0 w 1539917"/>
              <a:gd name="connsiteY8" fmla="*/ 123193 h 123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39917" h="1231934">
                <a:moveTo>
                  <a:pt x="0" y="123193"/>
                </a:moveTo>
                <a:cubicBezTo>
                  <a:pt x="0" y="55155"/>
                  <a:pt x="55155" y="0"/>
                  <a:pt x="123193" y="0"/>
                </a:cubicBezTo>
                <a:lnTo>
                  <a:pt x="1416724" y="0"/>
                </a:lnTo>
                <a:cubicBezTo>
                  <a:pt x="1484762" y="0"/>
                  <a:pt x="1539917" y="55155"/>
                  <a:pt x="1539917" y="123193"/>
                </a:cubicBezTo>
                <a:lnTo>
                  <a:pt x="1539917" y="1108741"/>
                </a:lnTo>
                <a:cubicBezTo>
                  <a:pt x="1539917" y="1176779"/>
                  <a:pt x="1484762" y="1231934"/>
                  <a:pt x="1416724" y="1231934"/>
                </a:cubicBezTo>
                <a:lnTo>
                  <a:pt x="123193" y="1231934"/>
                </a:lnTo>
                <a:cubicBezTo>
                  <a:pt x="55155" y="1231934"/>
                  <a:pt x="0" y="1176779"/>
                  <a:pt x="0" y="1108741"/>
                </a:cubicBezTo>
                <a:lnTo>
                  <a:pt x="0" y="12319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6562" tIns="66562" rIns="66562" bIns="66562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Income distribution</a:t>
            </a:r>
          </a:p>
        </p:txBody>
      </p:sp>
    </p:spTree>
    <p:extLst>
      <p:ext uri="{BB962C8B-B14F-4D97-AF65-F5344CB8AC3E}">
        <p14:creationId xmlns:p14="http://schemas.microsoft.com/office/powerpoint/2010/main" val="3341313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4" grpId="0" animBg="1"/>
      <p:bldP spid="16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Segments of the General Environment (cont’d)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The Economic Segment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Uncertainty in:</a:t>
            </a:r>
          </a:p>
          <a:p>
            <a:pPr lvl="2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market growth rates</a:t>
            </a:r>
          </a:p>
          <a:p>
            <a:pPr lvl="2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consumer demand</a:t>
            </a:r>
          </a:p>
          <a:p>
            <a:pPr lvl="2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inflation and interest rates</a:t>
            </a:r>
          </a:p>
          <a:p>
            <a:pPr lvl="2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trade deficits or surpluses</a:t>
            </a:r>
          </a:p>
          <a:p>
            <a:pPr lvl="2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budget deficits or surpluses</a:t>
            </a:r>
          </a:p>
          <a:p>
            <a:pPr lvl="2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personal and business savings rates</a:t>
            </a:r>
          </a:p>
          <a:p>
            <a:pPr lvl="2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gross domestic product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7CB483E6-4279-4A26-AA88-C66B7E17D02A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pic>
        <p:nvPicPr>
          <p:cNvPr id="52228" name="Picture 4" descr="j021556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916" y="1676400"/>
            <a:ext cx="2879725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947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uiExpand="1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The Political/Legal Segment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Regulations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Consumer privacy laws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Lobbying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Antitrust, deregulation laws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Taxation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89E47751-7D69-4BA2-BE7C-2CAAC4BE1041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pic>
        <p:nvPicPr>
          <p:cNvPr id="54276" name="Picture 4" descr="j020060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529255"/>
            <a:ext cx="2023557" cy="1729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Segments of the General Environment (cont’d)</a:t>
            </a:r>
          </a:p>
        </p:txBody>
      </p:sp>
    </p:spTree>
    <p:extLst>
      <p:ext uri="{BB962C8B-B14F-4D97-AF65-F5344CB8AC3E}">
        <p14:creationId xmlns:p14="http://schemas.microsoft.com/office/powerpoint/2010/main" val="360991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uiExpand="1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The Sociocultural Segment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Changing attitudes and cultural values</a:t>
            </a:r>
          </a:p>
          <a:p>
            <a:pPr lvl="2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Attitudes and approaches to health care</a:t>
            </a:r>
          </a:p>
          <a:p>
            <a:pPr lvl="2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Attitudes about quality of worklife</a:t>
            </a:r>
          </a:p>
          <a:p>
            <a:pPr lvl="2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Diverse and aging workforce</a:t>
            </a:r>
          </a:p>
          <a:p>
            <a:pPr lvl="2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Women in the workplace</a:t>
            </a:r>
          </a:p>
          <a:p>
            <a:pPr lvl="2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Concerns about environment</a:t>
            </a:r>
          </a:p>
          <a:p>
            <a:pPr lvl="2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Shifts in work and career preferences</a:t>
            </a:r>
          </a:p>
          <a:p>
            <a:pPr lvl="2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Shifts in product and service preferences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9F116D08-CA18-492A-8ADB-E9BBE1EE7162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Segments of the General Environment (cont’d)</a:t>
            </a:r>
          </a:p>
        </p:txBody>
      </p:sp>
    </p:spTree>
    <p:extLst>
      <p:ext uri="{BB962C8B-B14F-4D97-AF65-F5344CB8AC3E}">
        <p14:creationId xmlns:p14="http://schemas.microsoft.com/office/powerpoint/2010/main" val="44455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63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uiExpand="1" build="p" bldLvl="2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The Technological Segment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Product innovations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Rapid technological change and the risk of disruption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Knowledge application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Growth of the Internet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New communication technologies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A6D73BE5-86DD-4E8A-9EAB-13E266D296AF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Segments of the General Environment (cont’d)</a:t>
            </a:r>
          </a:p>
        </p:txBody>
      </p:sp>
    </p:spTree>
    <p:extLst>
      <p:ext uri="{BB962C8B-B14F-4D97-AF65-F5344CB8AC3E}">
        <p14:creationId xmlns:p14="http://schemas.microsoft.com/office/powerpoint/2010/main" val="4205681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uiExpand="1" build="p" bldLvl="2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7617522"/>
              </p:ext>
            </p:extLst>
          </p:nvPr>
        </p:nvGraphicFramePr>
        <p:xfrm>
          <a:off x="834656" y="1905000"/>
          <a:ext cx="7547344" cy="3992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48827496-2396-4C9E-A4D0-887C82DBED3B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Segments of the General Environment (cont’d)</a:t>
            </a:r>
          </a:p>
        </p:txBody>
      </p:sp>
    </p:spTree>
    <p:extLst>
      <p:ext uri="{BB962C8B-B14F-4D97-AF65-F5344CB8AC3E}">
        <p14:creationId xmlns:p14="http://schemas.microsoft.com/office/powerpoint/2010/main" val="356466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C936D83-50DB-42FF-9B10-9306F3B31D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CC936D83-50DB-42FF-9B10-9306F3B31D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C4BD571-68F3-4B3D-BD7E-BEF23526FE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dgm id="{2C4BD571-68F3-4B3D-BD7E-BEF23526FE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AE59BC2-BC2D-4626-BDD1-36F24614BB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FAE59BC2-BC2D-4626-BDD1-36F24614BB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B0946F4-1B27-4A3D-A8DF-EF548E75A4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dgm id="{DB0946F4-1B27-4A3D-A8DF-EF548E75A4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558816-BA68-4F0D-AF9D-817A1F9083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F3558816-BA68-4F0D-AF9D-817A1F9083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lvl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The Physical Environment Segment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Emerging trends oriented to sustaining the world’s physical environment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Recognition of the interactive influence of ecological, social, and economic systems</a:t>
            </a:r>
          </a:p>
          <a:p>
            <a:pPr lvl="1">
              <a:spcBef>
                <a:spcPct val="0"/>
              </a:spcBef>
              <a:spcAft>
                <a:spcPct val="40000"/>
              </a:spcAft>
            </a:pPr>
            <a:r>
              <a:rPr lang="en-US" dirty="0"/>
              <a:t>Growing concerns for sustainable industry development and increased corporate social responsibility for the future effects of globalized operations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A6D73BE5-86DD-4E8A-9EAB-13E266D296AF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Segments of the General Environment (cont’d)</a:t>
            </a:r>
          </a:p>
        </p:txBody>
      </p:sp>
    </p:spTree>
    <p:extLst>
      <p:ext uri="{BB962C8B-B14F-4D97-AF65-F5344CB8AC3E}">
        <p14:creationId xmlns:p14="http://schemas.microsoft.com/office/powerpoint/2010/main" val="45336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uiExpand="1" build="p" bldLvl="2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7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Industry Environment Analysis</a:t>
            </a:r>
          </a:p>
        </p:txBody>
      </p:sp>
      <p:sp>
        <p:nvSpPr>
          <p:cNvPr id="62471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Industry Defined</a:t>
            </a:r>
          </a:p>
          <a:p>
            <a:pPr lvl="1"/>
            <a:r>
              <a:rPr lang="en-US" dirty="0"/>
              <a:t>A group of firms producing products that are close substitutes</a:t>
            </a:r>
          </a:p>
          <a:p>
            <a:pPr lvl="1"/>
            <a:r>
              <a:rPr lang="en-US" dirty="0"/>
              <a:t>Competitive strategies to pursue above-average returns when competing in a particular industry</a:t>
            </a:r>
          </a:p>
          <a:p>
            <a:pPr lvl="1"/>
            <a:r>
              <a:rPr lang="en-US" dirty="0"/>
              <a:t>An industry’s structural characteristics influence a firm’s choice of strategies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D1F976BD-F823-4152-AD39-52ECF69F966B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27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2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24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24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1" grpId="0" uiExpand="1" build="p" bldLvl="2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tabLst>
                <a:tab pos="1143000" algn="l"/>
              </a:tabLst>
            </a:pPr>
            <a:r>
              <a:rPr lang="en-US" dirty="0"/>
              <a:t>The Five Forces of Competition Model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31C2FF8C-6163-4BE2-A987-19791D97A05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" y="1247775"/>
            <a:ext cx="7048500" cy="524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74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6" name="Rectangle 8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Threat of New Entrants: Barriers to Entry</a:t>
            </a:r>
          </a:p>
        </p:txBody>
      </p:sp>
      <p:sp>
        <p:nvSpPr>
          <p:cNvPr id="68617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Economies of scale</a:t>
            </a:r>
          </a:p>
          <a:p>
            <a:r>
              <a:rPr lang="en-US" dirty="0"/>
              <a:t>Product differentiation</a:t>
            </a:r>
          </a:p>
          <a:p>
            <a:r>
              <a:rPr lang="en-US" dirty="0"/>
              <a:t>Capital requirements</a:t>
            </a:r>
          </a:p>
          <a:p>
            <a:r>
              <a:rPr lang="en-US" dirty="0"/>
              <a:t>Switching costs</a:t>
            </a:r>
          </a:p>
          <a:p>
            <a:r>
              <a:rPr lang="en-US" dirty="0"/>
              <a:t>Access to distribution channels</a:t>
            </a:r>
          </a:p>
          <a:p>
            <a:r>
              <a:rPr lang="en-US" dirty="0"/>
              <a:t>Cost disadvantages independent of scale</a:t>
            </a:r>
          </a:p>
          <a:p>
            <a:r>
              <a:rPr lang="en-US" dirty="0"/>
              <a:t>Government policy</a:t>
            </a:r>
          </a:p>
          <a:p>
            <a:r>
              <a:rPr lang="en-US" dirty="0"/>
              <a:t>Expected retaliation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31C2FF8C-6163-4BE2-A987-19791D97A05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34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8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86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86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86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86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86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86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7" grpId="0" uiExpand="1" build="p" bldLvl="2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Entry</a:t>
            </a:r>
          </a:p>
        </p:txBody>
      </p:sp>
      <p:sp>
        <p:nvSpPr>
          <p:cNvPr id="70663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40000"/>
              </a:spcBef>
            </a:pPr>
            <a:r>
              <a:rPr lang="en-US" dirty="0"/>
              <a:t>Economies of Scale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Marginal improvements in efficiency that a firm experiences as it incrementally increases its size.</a:t>
            </a:r>
          </a:p>
          <a:p>
            <a:pPr>
              <a:spcBef>
                <a:spcPct val="40000"/>
              </a:spcBef>
            </a:pPr>
            <a:r>
              <a:rPr lang="en-US" dirty="0"/>
              <a:t>Factors (advantages and disadvantages) related to large and small-scale entry include: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flexibility in pricing and market share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costs related to scale economies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competitor retaliation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F34AB2CB-6432-433F-BE8F-FA71C4E82600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81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6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06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06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06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06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06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Entry (cont’d)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Product Differentiation</a:t>
            </a:r>
          </a:p>
          <a:p>
            <a:pPr marL="512762" lvl="1" indent="-342900"/>
            <a:r>
              <a:rPr lang="en-US" sz="2000" dirty="0"/>
              <a:t>Unique products</a:t>
            </a:r>
          </a:p>
          <a:p>
            <a:pPr marL="512762" lvl="1" indent="-342900"/>
            <a:r>
              <a:rPr lang="en-US" sz="2000" dirty="0"/>
              <a:t>Customer loyalty</a:t>
            </a:r>
          </a:p>
          <a:p>
            <a:pPr marL="512762" lvl="1" indent="-342900"/>
            <a:r>
              <a:rPr lang="en-US" sz="2000" dirty="0"/>
              <a:t>Products at competitive prices</a:t>
            </a:r>
          </a:p>
          <a:p>
            <a:r>
              <a:rPr lang="en-US" sz="2400" dirty="0"/>
              <a:t>Capital Requirements</a:t>
            </a:r>
          </a:p>
          <a:p>
            <a:pPr marL="512762" lvl="1" indent="-342900"/>
            <a:r>
              <a:rPr lang="en-US" sz="2000" dirty="0"/>
              <a:t>Physical facilities</a:t>
            </a:r>
          </a:p>
          <a:p>
            <a:pPr marL="512762" lvl="1" indent="-342900"/>
            <a:r>
              <a:rPr lang="en-US" sz="2000" dirty="0"/>
              <a:t>Inventories</a:t>
            </a:r>
          </a:p>
          <a:p>
            <a:pPr marL="512762" lvl="1" indent="-342900"/>
            <a:r>
              <a:rPr lang="en-US" sz="2000" dirty="0"/>
              <a:t>Marketing activities</a:t>
            </a:r>
          </a:p>
          <a:p>
            <a:pPr marL="512762" lvl="1" indent="-342900"/>
            <a:r>
              <a:rPr lang="en-US" sz="2000" dirty="0"/>
              <a:t>Availability of capital</a:t>
            </a:r>
          </a:p>
        </p:txBody>
      </p:sp>
      <p:sp>
        <p:nvSpPr>
          <p:cNvPr id="72711" name="Rectangle 7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Switching Costs</a:t>
            </a:r>
          </a:p>
          <a:p>
            <a:pPr marL="569912" lvl="1" indent="-342900"/>
            <a:r>
              <a:rPr lang="en-US" sz="2000" dirty="0"/>
              <a:t>One-time costs customers incur buying from a different supplier:</a:t>
            </a:r>
          </a:p>
          <a:p>
            <a:pPr marL="746125" lvl="2" indent="-285750"/>
            <a:r>
              <a:rPr lang="en-US" sz="1800" dirty="0"/>
              <a:t>new equipment</a:t>
            </a:r>
          </a:p>
          <a:p>
            <a:pPr marL="746125" lvl="2" indent="-285750"/>
            <a:r>
              <a:rPr lang="en-US" sz="1800" dirty="0"/>
              <a:t>retraining employees</a:t>
            </a:r>
          </a:p>
          <a:p>
            <a:pPr marL="746125" lvl="2" indent="-285750"/>
            <a:r>
              <a:rPr lang="en-US" sz="1800" dirty="0"/>
              <a:t>psychic costs of ending a relationship</a:t>
            </a:r>
          </a:p>
          <a:p>
            <a:r>
              <a:rPr lang="en-US" sz="2400" dirty="0"/>
              <a:t>Distribution Channel Access</a:t>
            </a:r>
          </a:p>
          <a:p>
            <a:pPr marL="512762" lvl="1" indent="-342900"/>
            <a:r>
              <a:rPr lang="en-US" sz="2000" dirty="0"/>
              <a:t>Stocking or shelf space</a:t>
            </a:r>
          </a:p>
          <a:p>
            <a:pPr marL="512762" lvl="1" indent="-342900"/>
            <a:r>
              <a:rPr lang="en-US" sz="2000" dirty="0"/>
              <a:t>Price breaks</a:t>
            </a:r>
          </a:p>
          <a:p>
            <a:pPr marL="512762" lvl="1" indent="-342900"/>
            <a:r>
              <a:rPr lang="en-US" sz="2000" dirty="0"/>
              <a:t>Cooperative advertising allowances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1B9414D0-D44F-4B29-8103-AE26CA796457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22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27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27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27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27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27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27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27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27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2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2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2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27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27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27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27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27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727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Entry (cont’d)</a:t>
            </a:r>
          </a:p>
        </p:txBody>
      </p:sp>
      <p:sp>
        <p:nvSpPr>
          <p:cNvPr id="76806" name="Rectangle 6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/>
              <a:t>Cost Disadvantages Independent of Scale</a:t>
            </a:r>
          </a:p>
          <a:p>
            <a:pPr lvl="1"/>
            <a:r>
              <a:rPr lang="en-US" sz="2000" dirty="0"/>
              <a:t>Proprietary product technology</a:t>
            </a:r>
          </a:p>
          <a:p>
            <a:pPr lvl="1"/>
            <a:r>
              <a:rPr lang="en-US" sz="2000" dirty="0"/>
              <a:t>Favorable access to </a:t>
            </a:r>
            <a:br>
              <a:rPr lang="en-US" sz="2000" dirty="0"/>
            </a:br>
            <a:r>
              <a:rPr lang="en-US" sz="2000" dirty="0"/>
              <a:t>raw materials</a:t>
            </a:r>
          </a:p>
          <a:p>
            <a:pPr lvl="1"/>
            <a:r>
              <a:rPr lang="en-US" sz="2000" dirty="0"/>
              <a:t>Desirable locations</a:t>
            </a:r>
          </a:p>
          <a:p>
            <a:r>
              <a:rPr lang="en-US" sz="2400" dirty="0"/>
              <a:t>Government Policy</a:t>
            </a:r>
          </a:p>
          <a:p>
            <a:pPr lvl="1"/>
            <a:r>
              <a:rPr lang="en-US" sz="2000" dirty="0"/>
              <a:t>Licensing and permit requirements</a:t>
            </a:r>
          </a:p>
          <a:p>
            <a:pPr lvl="1"/>
            <a:r>
              <a:rPr lang="en-US" sz="2000" dirty="0"/>
              <a:t>Deregulation of industries</a:t>
            </a:r>
          </a:p>
        </p:txBody>
      </p:sp>
      <p:sp>
        <p:nvSpPr>
          <p:cNvPr id="76807" name="Rectangle 7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/>
              <a:t>Expected Retaliation</a:t>
            </a:r>
          </a:p>
          <a:p>
            <a:pPr lvl="1"/>
            <a:r>
              <a:rPr lang="en-US" sz="2000" dirty="0"/>
              <a:t>Responses by existing competitors may depend on a firm’s present stake in the industry (available business options)</a:t>
            </a:r>
            <a:endParaRPr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639EABB0-CB57-4A72-8CBB-0FDDB55C2CB8}" type="slidenum">
              <a:rPr lang="en-US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21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68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68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68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68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68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68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68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68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68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Bargaining Power of Suppliers</a:t>
            </a:r>
          </a:p>
        </p:txBody>
      </p:sp>
      <p:sp>
        <p:nvSpPr>
          <p:cNvPr id="82949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ct val="40000"/>
              </a:spcBef>
            </a:pPr>
            <a:r>
              <a:rPr lang="en-US" dirty="0"/>
              <a:t>Supplier power increases when: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suppliers are large and few in number.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suitable substitute products are not available.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individual buyers are not large customers of suppliers and there are many of them.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suppliers’ goods are critical to the buyers’ marketplace success.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suppliers’ products create high switching costs.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suppliers pose a threat to integrate forward into buyers’ industry.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8875DFD1-E80A-484F-A7E8-CBF78D597D35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645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29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29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29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29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29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29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29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9" grpId="0" uiExpand="1" build="p" bldLvl="2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Bargaining Power of Buyers</a:t>
            </a:r>
          </a:p>
        </p:txBody>
      </p:sp>
      <p:sp>
        <p:nvSpPr>
          <p:cNvPr id="84999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Buyer power increases when: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buyers are large and few in number.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buyers purchase a large portion of an industry’s total output.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buyers’ purchases are a significant portion of a supplier’s annual revenues.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buyers’ switching costs are low.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buyers can pose threat to integrate backward into the sellers’ industry.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06DD754A-E82A-4312-BD13-7B71F44A3827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0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49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49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49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49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49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49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9" grpId="0" build="p" bldLvl="2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Threat of Substitute Products</a:t>
            </a:r>
          </a:p>
        </p:txBody>
      </p:sp>
      <p:sp>
        <p:nvSpPr>
          <p:cNvPr id="8704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dirty="0"/>
              <a:t>The threat of substitute products increases when: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buyers face few switching costs.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the substitute product’s price is lower.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substitute product’s quality and performance are equal to or greater than the existing product.</a:t>
            </a:r>
          </a:p>
          <a:p>
            <a:pPr>
              <a:spcBef>
                <a:spcPct val="50000"/>
              </a:spcBef>
            </a:pPr>
            <a:r>
              <a:rPr lang="en-US" dirty="0"/>
              <a:t>Differentiated industry products that are valued by customers reduce this threat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6F078F2E-0723-4E1F-8CCB-4BC195E8CB81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92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70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70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70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70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70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5" grpId="0" uiExpand="1" build="p" bldLvl="2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Intensity of Rivalry Among Competitors</a:t>
            </a:r>
          </a:p>
        </p:txBody>
      </p:sp>
      <p:sp>
        <p:nvSpPr>
          <p:cNvPr id="8909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40000"/>
              </a:spcBef>
            </a:pPr>
            <a:r>
              <a:rPr lang="en-US" dirty="0"/>
              <a:t>Industry rivalry increases when: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there are numerous or equally balanced competitors.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industry growth slows or declines.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there are high fixed costs or high storage costs.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there is a lack of differentiation opportunities or low switching costs.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when the strategic stakes are high.</a:t>
            </a:r>
          </a:p>
          <a:p>
            <a:pPr lvl="1">
              <a:spcBef>
                <a:spcPct val="40000"/>
              </a:spcBef>
            </a:pPr>
            <a:r>
              <a:rPr lang="en-US" dirty="0"/>
              <a:t>when high exit barriers prevent competitors from leaving the industry.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95837B37-DECB-413D-9EB1-5FE084FA2B5D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9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9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90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90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90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90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90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3" grpId="0" build="p" bldLvl="2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Industry Analyses</a:t>
            </a:r>
          </a:p>
        </p:txBody>
      </p:sp>
      <p:sp>
        <p:nvSpPr>
          <p:cNvPr id="1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EF2ECA98-64BF-4A02-A1BA-8EDC3AFD61F4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91138" name="Text Box 2"/>
          <p:cNvSpPr txBox="1">
            <a:spLocks noChangeArrowheads="1"/>
          </p:cNvSpPr>
          <p:nvPr/>
        </p:nvSpPr>
        <p:spPr bwMode="auto">
          <a:xfrm>
            <a:off x="971550" y="1606550"/>
            <a:ext cx="299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Low entry barriers</a:t>
            </a:r>
          </a:p>
        </p:txBody>
      </p:sp>
      <p:sp>
        <p:nvSpPr>
          <p:cNvPr id="91142" name="Oval 6"/>
          <p:cNvSpPr>
            <a:spLocks noChangeArrowheads="1"/>
          </p:cNvSpPr>
          <p:nvPr/>
        </p:nvSpPr>
        <p:spPr bwMode="blackWhite">
          <a:xfrm>
            <a:off x="5051424" y="2673827"/>
            <a:ext cx="3635376" cy="1919922"/>
          </a:xfrm>
          <a:prstGeom prst="ellipse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Unattractive</a:t>
            </a:r>
            <a:b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</a:b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industry</a:t>
            </a:r>
          </a:p>
        </p:txBody>
      </p:sp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609600" y="2414588"/>
            <a:ext cx="324008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Suppliers and buyers have strong positions</a:t>
            </a:r>
          </a:p>
        </p:txBody>
      </p:sp>
      <p:sp>
        <p:nvSpPr>
          <p:cNvPr id="91144" name="Text Box 8"/>
          <p:cNvSpPr txBox="1">
            <a:spLocks noChangeArrowheads="1"/>
          </p:cNvSpPr>
          <p:nvPr/>
        </p:nvSpPr>
        <p:spPr bwMode="auto">
          <a:xfrm>
            <a:off x="742950" y="3617913"/>
            <a:ext cx="288131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Strong threats from substitute products</a:t>
            </a:r>
          </a:p>
        </p:txBody>
      </p:sp>
      <p:sp>
        <p:nvSpPr>
          <p:cNvPr id="91145" name="Text Box 9"/>
          <p:cNvSpPr txBox="1">
            <a:spLocks noChangeArrowheads="1"/>
          </p:cNvSpPr>
          <p:nvPr/>
        </p:nvSpPr>
        <p:spPr bwMode="auto">
          <a:xfrm>
            <a:off x="1309688" y="4773613"/>
            <a:ext cx="288131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Intense rivalry among competitors</a:t>
            </a:r>
          </a:p>
        </p:txBody>
      </p:sp>
      <p:sp>
        <p:nvSpPr>
          <p:cNvPr id="91146" name="Text Box 10"/>
          <p:cNvSpPr txBox="1">
            <a:spLocks noChangeArrowheads="1"/>
          </p:cNvSpPr>
          <p:nvPr/>
        </p:nvSpPr>
        <p:spPr bwMode="auto">
          <a:xfrm>
            <a:off x="5255418" y="4811474"/>
            <a:ext cx="3227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>
                <a:solidFill>
                  <a:srgbClr val="9A2C00"/>
                </a:solidFill>
                <a:latin typeface="Arial" charset="0"/>
                <a:ea typeface="Arial" charset="0"/>
                <a:cs typeface="Arial" charset="0"/>
              </a:rPr>
              <a:t>(Low profit potential)</a:t>
            </a:r>
          </a:p>
        </p:txBody>
      </p:sp>
      <p:sp>
        <p:nvSpPr>
          <p:cNvPr id="91147" name="Line 11"/>
          <p:cNvSpPr>
            <a:spLocks noChangeShapeType="1"/>
          </p:cNvSpPr>
          <p:nvPr/>
        </p:nvSpPr>
        <p:spPr bwMode="auto">
          <a:xfrm>
            <a:off x="3586163" y="1935163"/>
            <a:ext cx="1762125" cy="1017587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91148" name="Line 12"/>
          <p:cNvSpPr>
            <a:spLocks noChangeShapeType="1"/>
          </p:cNvSpPr>
          <p:nvPr/>
        </p:nvSpPr>
        <p:spPr bwMode="auto">
          <a:xfrm>
            <a:off x="3592513" y="2865438"/>
            <a:ext cx="1384300" cy="3810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91149" name="Line 13"/>
          <p:cNvSpPr>
            <a:spLocks noChangeShapeType="1"/>
          </p:cNvSpPr>
          <p:nvPr/>
        </p:nvSpPr>
        <p:spPr bwMode="auto">
          <a:xfrm flipV="1">
            <a:off x="3568700" y="3735388"/>
            <a:ext cx="1314450" cy="352425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91150" name="Line 14"/>
          <p:cNvSpPr>
            <a:spLocks noChangeShapeType="1"/>
          </p:cNvSpPr>
          <p:nvPr/>
        </p:nvSpPr>
        <p:spPr bwMode="auto">
          <a:xfrm flipV="1">
            <a:off x="3603625" y="4167188"/>
            <a:ext cx="1552575" cy="896937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54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9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1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1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8" grpId="0" autoUpdateAnimBg="0"/>
      <p:bldP spid="91142" grpId="0" animBg="1"/>
      <p:bldP spid="91143" grpId="0" autoUpdateAnimBg="0"/>
      <p:bldP spid="91144" grpId="0" autoUpdateAnimBg="0"/>
      <p:bldP spid="91145" grpId="0" autoUpdateAnimBg="0"/>
      <p:bldP spid="91146" grpId="0" autoUpdateAnimBg="0"/>
      <p:bldP spid="91147" grpId="0" animBg="1"/>
      <p:bldP spid="91148" grpId="0" animBg="1"/>
      <p:bldP spid="91149" grpId="0" animBg="1"/>
      <p:bldP spid="9115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Industry Analyses (cont’d)</a:t>
            </a:r>
          </a:p>
        </p:txBody>
      </p:sp>
      <p:sp>
        <p:nvSpPr>
          <p:cNvPr id="1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378AE5F5-18B5-4CDA-9D19-58AA5D5E2818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93189" name="Oval 5"/>
          <p:cNvSpPr>
            <a:spLocks noChangeArrowheads="1"/>
          </p:cNvSpPr>
          <p:nvPr/>
        </p:nvSpPr>
        <p:spPr bwMode="blackWhite">
          <a:xfrm>
            <a:off x="5051425" y="2692321"/>
            <a:ext cx="3559175" cy="1879679"/>
          </a:xfrm>
          <a:prstGeom prst="ellipse">
            <a:avLst/>
          </a:prstGeom>
          <a:ln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Attractive</a:t>
            </a:r>
            <a:b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</a:b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Arial" charset="0"/>
                <a:cs typeface="Arial" charset="0"/>
              </a:rPr>
              <a:t>industry</a:t>
            </a:r>
          </a:p>
        </p:txBody>
      </p:sp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881063" y="1600200"/>
            <a:ext cx="28813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High entry barriers</a:t>
            </a:r>
          </a:p>
        </p:txBody>
      </p:sp>
      <p:sp>
        <p:nvSpPr>
          <p:cNvPr id="93191" name="Text Box 7"/>
          <p:cNvSpPr txBox="1">
            <a:spLocks noChangeArrowheads="1"/>
          </p:cNvSpPr>
          <p:nvPr/>
        </p:nvSpPr>
        <p:spPr bwMode="auto">
          <a:xfrm>
            <a:off x="681038" y="2393950"/>
            <a:ext cx="324008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Suppliers and buyers have weak positions</a:t>
            </a:r>
          </a:p>
        </p:txBody>
      </p:sp>
      <p:sp>
        <p:nvSpPr>
          <p:cNvPr id="93192" name="Text Box 8"/>
          <p:cNvSpPr txBox="1">
            <a:spLocks noChangeArrowheads="1"/>
          </p:cNvSpPr>
          <p:nvPr/>
        </p:nvSpPr>
        <p:spPr bwMode="auto">
          <a:xfrm>
            <a:off x="942975" y="3749675"/>
            <a:ext cx="288131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Few threats from substitute products</a:t>
            </a:r>
          </a:p>
        </p:txBody>
      </p:sp>
      <p:sp>
        <p:nvSpPr>
          <p:cNvPr id="93193" name="Text Box 9"/>
          <p:cNvSpPr txBox="1">
            <a:spLocks noChangeArrowheads="1"/>
          </p:cNvSpPr>
          <p:nvPr/>
        </p:nvSpPr>
        <p:spPr bwMode="auto">
          <a:xfrm>
            <a:off x="1262063" y="4740275"/>
            <a:ext cx="288131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Moderate rivalry among competitors</a:t>
            </a:r>
          </a:p>
        </p:txBody>
      </p:sp>
      <p:sp>
        <p:nvSpPr>
          <p:cNvPr id="93194" name="Text Box 10"/>
          <p:cNvSpPr txBox="1">
            <a:spLocks noChangeArrowheads="1"/>
          </p:cNvSpPr>
          <p:nvPr/>
        </p:nvSpPr>
        <p:spPr bwMode="auto">
          <a:xfrm>
            <a:off x="5145882" y="4735686"/>
            <a:ext cx="35163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i="1" dirty="0">
                <a:solidFill>
                  <a:srgbClr val="9A2C00"/>
                </a:solidFill>
                <a:latin typeface="Arial" charset="0"/>
                <a:ea typeface="Arial" charset="0"/>
                <a:cs typeface="Arial" charset="0"/>
              </a:rPr>
              <a:t>(High profit potential)</a:t>
            </a:r>
          </a:p>
        </p:txBody>
      </p:sp>
      <p:sp>
        <p:nvSpPr>
          <p:cNvPr id="93195" name="Line 11"/>
          <p:cNvSpPr>
            <a:spLocks noChangeShapeType="1"/>
          </p:cNvSpPr>
          <p:nvPr/>
        </p:nvSpPr>
        <p:spPr bwMode="auto">
          <a:xfrm>
            <a:off x="3586163" y="1938338"/>
            <a:ext cx="1762125" cy="1017587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93196" name="Line 12"/>
          <p:cNvSpPr>
            <a:spLocks noChangeShapeType="1"/>
          </p:cNvSpPr>
          <p:nvPr/>
        </p:nvSpPr>
        <p:spPr bwMode="auto">
          <a:xfrm>
            <a:off x="3617913" y="2868613"/>
            <a:ext cx="1384300" cy="3810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93197" name="Line 13"/>
          <p:cNvSpPr>
            <a:spLocks noChangeShapeType="1"/>
          </p:cNvSpPr>
          <p:nvPr/>
        </p:nvSpPr>
        <p:spPr bwMode="auto">
          <a:xfrm flipV="1">
            <a:off x="3568700" y="3738563"/>
            <a:ext cx="1314450" cy="352425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93198" name="Line 14"/>
          <p:cNvSpPr>
            <a:spLocks noChangeShapeType="1"/>
          </p:cNvSpPr>
          <p:nvPr/>
        </p:nvSpPr>
        <p:spPr bwMode="auto">
          <a:xfrm flipV="1">
            <a:off x="3644900" y="4208463"/>
            <a:ext cx="1552575" cy="896937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737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9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3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3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3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3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3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3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3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9" grpId="0" animBg="1"/>
      <p:bldP spid="93190" grpId="0" autoUpdateAnimBg="0"/>
      <p:bldP spid="93191" grpId="0" autoUpdateAnimBg="0"/>
      <p:bldP spid="93192" grpId="0" autoUpdateAnimBg="0"/>
      <p:bldP spid="93193" grpId="0" autoUpdateAnimBg="0"/>
      <p:bldP spid="93194" grpId="0" autoUpdateAnimBg="0"/>
      <p:bldP spid="93195" grpId="0" animBg="1"/>
      <p:bldP spid="93196" grpId="0" animBg="1"/>
      <p:bldP spid="93197" grpId="0" animBg="1"/>
      <p:bldP spid="9319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Groups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Strategic Group Defined</a:t>
            </a:r>
          </a:p>
          <a:p>
            <a:pPr lvl="1"/>
            <a:r>
              <a:rPr lang="en-US" dirty="0"/>
              <a:t>A set of firms emphasizing similar strategic dimensions and using similar strategies.</a:t>
            </a:r>
          </a:p>
          <a:p>
            <a:pPr lvl="1"/>
            <a:r>
              <a:rPr lang="en-US" dirty="0"/>
              <a:t>Intra-strategic group competition is more intense than is inter-strategic group competition due to similar:</a:t>
            </a:r>
          </a:p>
          <a:p>
            <a:pPr lvl="2"/>
            <a:r>
              <a:rPr lang="en-US" dirty="0"/>
              <a:t>market positions</a:t>
            </a:r>
          </a:p>
          <a:p>
            <a:pPr lvl="2"/>
            <a:r>
              <a:rPr lang="en-US" dirty="0"/>
              <a:t>products</a:t>
            </a:r>
          </a:p>
          <a:p>
            <a:pPr lvl="2"/>
            <a:r>
              <a:rPr lang="en-US" dirty="0"/>
              <a:t>strategic actions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E33099E1-38CA-491E-B9AA-BF9A86529D14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213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5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5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5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5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uiExpand="1" build="p" bldLvl="2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Groups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228600" indent="-228600"/>
            <a:r>
              <a:rPr lang="en-US" dirty="0"/>
              <a:t>Strategic Dimensions</a:t>
            </a:r>
          </a:p>
          <a:p>
            <a:pPr marL="457200" lvl="1" indent="-228600"/>
            <a:r>
              <a:rPr lang="en-US" dirty="0"/>
              <a:t>Extent of technological leadership</a:t>
            </a:r>
          </a:p>
          <a:p>
            <a:pPr marL="457200" lvl="1" indent="-228600"/>
            <a:r>
              <a:rPr lang="en-US" dirty="0"/>
              <a:t>Product quality</a:t>
            </a:r>
          </a:p>
          <a:p>
            <a:pPr marL="457200" lvl="1" indent="-228600"/>
            <a:r>
              <a:rPr lang="en-US" dirty="0"/>
              <a:t>Pricing policies</a:t>
            </a:r>
          </a:p>
          <a:p>
            <a:pPr marL="457200" lvl="1" indent="-228600"/>
            <a:r>
              <a:rPr lang="en-US" dirty="0"/>
              <a:t>Distribution channels</a:t>
            </a:r>
          </a:p>
          <a:p>
            <a:pPr marL="457200" lvl="1" indent="-228600"/>
            <a:r>
              <a:rPr lang="en-US" dirty="0"/>
              <a:t>Customer service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228600" indent="-228600"/>
            <a:r>
              <a:rPr lang="en-US" dirty="0"/>
              <a:t>Implications</a:t>
            </a:r>
          </a:p>
          <a:p>
            <a:pPr marL="511175" lvl="1" indent="-282575"/>
            <a:r>
              <a:rPr lang="en-US" dirty="0"/>
              <a:t>Intense competitive rivalry within a group  threatens profitability of all group members</a:t>
            </a:r>
          </a:p>
          <a:p>
            <a:pPr marL="511175" lvl="1" indent="-282575"/>
            <a:r>
              <a:rPr lang="en-US" dirty="0"/>
              <a:t>Strengths of the five forces differ across strategic groups</a:t>
            </a:r>
          </a:p>
          <a:p>
            <a:pPr marL="511175" lvl="1" indent="-282575"/>
            <a:r>
              <a:rPr lang="en-US" dirty="0"/>
              <a:t>The closer the groups are in their strategies, the greater the rivalry between groups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92D893B9-D96D-4851-9F10-5F77016730B0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74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 uiExpand="1" build="p" bldLvl="2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Competitor Analysis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Competitor Intelligence</a:t>
            </a:r>
          </a:p>
          <a:p>
            <a:pPr lvl="1"/>
            <a:r>
              <a:rPr lang="en-US" dirty="0"/>
              <a:t>The ethical gathering of needed information </a:t>
            </a:r>
            <a:br>
              <a:rPr lang="en-US" dirty="0"/>
            </a:br>
            <a:r>
              <a:rPr lang="en-US" dirty="0"/>
              <a:t>and data that provides understanding of what:</a:t>
            </a:r>
          </a:p>
          <a:p>
            <a:pPr lvl="2">
              <a:spcBef>
                <a:spcPct val="40000"/>
              </a:spcBef>
            </a:pPr>
            <a:r>
              <a:rPr lang="en-US" dirty="0"/>
              <a:t>drives the competitor, as shown by its future </a:t>
            </a:r>
            <a:r>
              <a:rPr lang="en-US" i="1" dirty="0">
                <a:solidFill>
                  <a:srgbClr val="9A2C00"/>
                </a:solidFill>
              </a:rPr>
              <a:t>objectives.</a:t>
            </a:r>
          </a:p>
          <a:p>
            <a:pPr lvl="2">
              <a:spcBef>
                <a:spcPct val="40000"/>
              </a:spcBef>
            </a:pPr>
            <a:r>
              <a:rPr lang="en-US" dirty="0"/>
              <a:t>the competitor is doing and can do, as revealed by its </a:t>
            </a:r>
            <a:r>
              <a:rPr lang="en-US" i="1" dirty="0">
                <a:solidFill>
                  <a:srgbClr val="9A2C00"/>
                </a:solidFill>
              </a:rPr>
              <a:t>current strategy.</a:t>
            </a:r>
          </a:p>
          <a:p>
            <a:pPr lvl="2">
              <a:spcBef>
                <a:spcPct val="40000"/>
              </a:spcBef>
            </a:pPr>
            <a:r>
              <a:rPr lang="en-US" dirty="0"/>
              <a:t>the competitor believes about the industry, as shown by its </a:t>
            </a:r>
            <a:r>
              <a:rPr lang="en-US" i="1" dirty="0">
                <a:solidFill>
                  <a:srgbClr val="9A2C00"/>
                </a:solidFill>
              </a:rPr>
              <a:t>assumptions.</a:t>
            </a:r>
          </a:p>
          <a:p>
            <a:pPr lvl="2">
              <a:spcBef>
                <a:spcPct val="40000"/>
              </a:spcBef>
            </a:pPr>
            <a:r>
              <a:rPr lang="en-US" dirty="0"/>
              <a:t>the competitor’s capabilities are, as shown by its </a:t>
            </a:r>
            <a:r>
              <a:rPr lang="en-US" i="1" dirty="0">
                <a:solidFill>
                  <a:srgbClr val="9A2C00"/>
                </a:solidFill>
              </a:rPr>
              <a:t>strengths</a:t>
            </a:r>
            <a:r>
              <a:rPr lang="en-US" dirty="0"/>
              <a:t> and </a:t>
            </a:r>
            <a:r>
              <a:rPr lang="en-US" i="1" dirty="0">
                <a:solidFill>
                  <a:srgbClr val="9A2C00"/>
                </a:solidFill>
              </a:rPr>
              <a:t>weaknesses</a:t>
            </a:r>
            <a:r>
              <a:rPr lang="en-US" dirty="0">
                <a:solidFill>
                  <a:srgbClr val="9A2C00"/>
                </a:solidFill>
              </a:rPr>
              <a:t>.</a:t>
            </a:r>
            <a:endParaRPr lang="en-US" i="1" dirty="0">
              <a:solidFill>
                <a:srgbClr val="9A2C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7E63F5A3-B6BE-4B7C-960E-3CF7F31267E5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46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9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pPr>
              <a:tabLst>
                <a:tab pos="1143000" algn="l"/>
              </a:tabLst>
            </a:pPr>
            <a:r>
              <a:rPr lang="en-US" dirty="0"/>
              <a:t>Competitor Analysis Components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31C2FF8C-6163-4BE2-A987-19791D97A052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15" y="1270000"/>
            <a:ext cx="7077970" cy="5338762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9172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Complementors</a:t>
            </a:r>
          </a:p>
        </p:txBody>
      </p:sp>
      <p:sp>
        <p:nvSpPr>
          <p:cNvPr id="12186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Complementors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The network of companies that sell complementary products or services or are compatible with the focal firm’s own product or service.</a:t>
            </a:r>
          </a:p>
          <a:p>
            <a:pPr lvl="2">
              <a:spcBef>
                <a:spcPts val="1200"/>
              </a:spcBef>
            </a:pPr>
            <a:r>
              <a:rPr lang="en-US" dirty="0"/>
              <a:t>If a complementor’s product or service adds value to the sale of the focal firm’s product or service, it is likely to create value for the focal firm.</a:t>
            </a:r>
          </a:p>
          <a:p>
            <a:pPr lvl="2">
              <a:spcBef>
                <a:spcPts val="1200"/>
              </a:spcBef>
            </a:pPr>
            <a:r>
              <a:rPr lang="en-US" dirty="0"/>
              <a:t>However, if a complementor’s product or service is in a market into which the focal firm intends to expand, the complementor can represent a formidable competitor.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2–</a:t>
            </a:r>
            <a:fld id="{003398A4-B646-4C92-A21F-5DA9299A5363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598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1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1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18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18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Strategic Management 11e">
  <a:themeElements>
    <a:clrScheme name="Hitt">
      <a:dk1>
        <a:sysClr val="windowText" lastClr="000000"/>
      </a:dk1>
      <a:lt1>
        <a:srgbClr val="FFFFFF"/>
      </a:lt1>
      <a:dk2>
        <a:srgbClr val="A5A5A5"/>
      </a:dk2>
      <a:lt2>
        <a:srgbClr val="FFFFFF"/>
      </a:lt2>
      <a:accent1>
        <a:srgbClr val="8C6E13"/>
      </a:accent1>
      <a:accent2>
        <a:srgbClr val="464646"/>
      </a:accent2>
      <a:accent3>
        <a:srgbClr val="BE9411"/>
      </a:accent3>
      <a:accent4>
        <a:srgbClr val="703F00"/>
      </a:accent4>
      <a:accent5>
        <a:srgbClr val="9A2C00"/>
      </a:accent5>
      <a:accent6>
        <a:srgbClr val="C41200"/>
      </a:accent6>
      <a:hlink>
        <a:srgbClr val="8C6E13"/>
      </a:hlink>
      <a:folHlink>
        <a:srgbClr val="C41200"/>
      </a:folHlink>
    </a:clrScheme>
    <a:fontScheme name="Custom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200" dirty="0"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 anchor="ctr">
        <a:spAutoFit/>
      </a:bodyPr>
      <a:lstStyle>
        <a:defPPr algn="ctr">
          <a:defRPr sz="16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engage" id="{C93A6DC9-A839-4E6F-A781-2492FF749418}" vid="{EC27E1FB-6AC7-42AE-A3E4-0A79E4A7B9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4306</TotalTime>
  <Words>2966</Words>
  <Application>Microsoft Macintosh PowerPoint</Application>
  <PresentationFormat>On-screen Show (4:3)</PresentationFormat>
  <Paragraphs>310</Paragraphs>
  <Slides>33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Tahoma</vt:lpstr>
      <vt:lpstr>1_Strategic Management 11e</vt:lpstr>
      <vt:lpstr>Chapter 2  The External Environment: Opportunities, Threats, Industry Competition and Competitor Analysis</vt:lpstr>
      <vt:lpstr> The External Environment</vt:lpstr>
      <vt:lpstr>General Environment</vt:lpstr>
      <vt:lpstr>The General Environment: Segments and Elements</vt:lpstr>
      <vt:lpstr>Industry Environment</vt:lpstr>
      <vt:lpstr>Competitor Analysis</vt:lpstr>
      <vt:lpstr>External Environmental Analysis</vt:lpstr>
      <vt:lpstr>Components of the External Environmental Analysis</vt:lpstr>
      <vt:lpstr>Opportunities and Threats</vt:lpstr>
      <vt:lpstr>Segments of the General Environment</vt:lpstr>
      <vt:lpstr>Segments of the General Environment (cont’d)</vt:lpstr>
      <vt:lpstr>Segments of the General Environment (cont’d)</vt:lpstr>
      <vt:lpstr>Segments of the General Environment (cont’d)</vt:lpstr>
      <vt:lpstr>Segments of the General Environment (cont’d)</vt:lpstr>
      <vt:lpstr>Segments of the General Environment (cont’d)</vt:lpstr>
      <vt:lpstr>Segments of the General Environment (cont’d)</vt:lpstr>
      <vt:lpstr>Industry Environment Analysis</vt:lpstr>
      <vt:lpstr>The Five Forces of Competition Model</vt:lpstr>
      <vt:lpstr>Threat of New Entrants: Barriers to Entry</vt:lpstr>
      <vt:lpstr>Barriers to Entry</vt:lpstr>
      <vt:lpstr>Barriers to Entry (cont’d)</vt:lpstr>
      <vt:lpstr>Barriers to Entry (cont’d)</vt:lpstr>
      <vt:lpstr>Bargaining Power of Suppliers</vt:lpstr>
      <vt:lpstr>Bargaining Power of Buyers</vt:lpstr>
      <vt:lpstr>Threat of Substitute Products</vt:lpstr>
      <vt:lpstr>Intensity of Rivalry Among Competitors</vt:lpstr>
      <vt:lpstr>Interpreting Industry Analyses</vt:lpstr>
      <vt:lpstr>Interpreting Industry Analyses (cont’d)</vt:lpstr>
      <vt:lpstr>Strategic Groups</vt:lpstr>
      <vt:lpstr>Strategic Groups</vt:lpstr>
      <vt:lpstr>Competitor Analysis</vt:lpstr>
      <vt:lpstr>Competitor Analysis Components</vt:lpstr>
      <vt:lpstr>Complementors</vt:lpstr>
    </vt:vector>
  </TitlesOfParts>
  <Manager>Julia Chase</Manager>
  <Company>Cengage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Management 11e</dc:title>
  <dc:subject>Chapter 2</dc:subject>
  <dc:creator>Charlie Cook - ccook@uwa.edu</dc:creator>
  <cp:lastModifiedBy>layan almasoud</cp:lastModifiedBy>
  <cp:revision>258</cp:revision>
  <dcterms:created xsi:type="dcterms:W3CDTF">2013-05-29T18:31:50Z</dcterms:created>
  <dcterms:modified xsi:type="dcterms:W3CDTF">2020-04-17T19:28:53Z</dcterms:modified>
</cp:coreProperties>
</file>